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wmv" ContentType="video/x-ms-wmv"/>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312" r:id="rId2"/>
    <p:sldId id="313" r:id="rId3"/>
    <p:sldId id="321" r:id="rId4"/>
    <p:sldId id="284" r:id="rId5"/>
    <p:sldId id="315" r:id="rId6"/>
    <p:sldId id="319" r:id="rId7"/>
    <p:sldId id="320" r:id="rId8"/>
    <p:sldId id="330" r:id="rId9"/>
    <p:sldId id="323" r:id="rId10"/>
    <p:sldId id="324" r:id="rId11"/>
    <p:sldId id="328" r:id="rId12"/>
    <p:sldId id="314" r:id="rId13"/>
    <p:sldId id="286" r:id="rId14"/>
    <p:sldId id="307" r:id="rId15"/>
    <p:sldId id="288" r:id="rId16"/>
    <p:sldId id="301" r:id="rId17"/>
    <p:sldId id="303" r:id="rId18"/>
    <p:sldId id="317" r:id="rId19"/>
    <p:sldId id="311" r:id="rId20"/>
    <p:sldId id="289" r:id="rId21"/>
    <p:sldId id="285" r:id="rId22"/>
    <p:sldId id="290" r:id="rId23"/>
    <p:sldId id="294" r:id="rId24"/>
    <p:sldId id="283" r:id="rId25"/>
    <p:sldId id="306" r:id="rId26"/>
    <p:sldId id="296" r:id="rId27"/>
    <p:sldId id="305" r:id="rId28"/>
    <p:sldId id="329" r:id="rId29"/>
    <p:sldId id="331" r:id="rId30"/>
    <p:sldId id="332" r:id="rId31"/>
    <p:sldId id="333" r:id="rId32"/>
    <p:sldId id="297" r:id="rId33"/>
    <p:sldId id="322" r:id="rId34"/>
    <p:sldId id="308" r:id="rId35"/>
    <p:sldId id="298" r:id="rId36"/>
    <p:sldId id="309" r:id="rId37"/>
    <p:sldId id="335" r:id="rId38"/>
    <p:sldId id="325" r:id="rId39"/>
    <p:sldId id="310" r:id="rId40"/>
    <p:sldId id="326" r:id="rId41"/>
    <p:sldId id="327" r:id="rId42"/>
    <p:sldId id="334" r:id="rId43"/>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9ACDD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8" autoAdjust="0"/>
    <p:restoredTop sz="86451" autoAdjust="0"/>
  </p:normalViewPr>
  <p:slideViewPr>
    <p:cSldViewPr snapToGrid="0">
      <p:cViewPr varScale="1">
        <p:scale>
          <a:sx n="96" d="100"/>
          <a:sy n="96" d="100"/>
        </p:scale>
        <p:origin x="-186" y="-90"/>
      </p:cViewPr>
      <p:guideLst>
        <p:guide orient="horz" pos="2160"/>
        <p:guide pos="3840"/>
      </p:guideLst>
    </p:cSldViewPr>
  </p:slideViewPr>
  <p:outlineViewPr>
    <p:cViewPr>
      <p:scale>
        <a:sx n="33" d="100"/>
        <a:sy n="33" d="100"/>
      </p:scale>
      <p:origin x="0" y="1293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64E86C3-8387-4A49-B046-0CF544C17752}" type="datetimeFigureOut">
              <a:rPr lang="ko-KR" altLang="en-US" smtClean="0"/>
              <a:pPr/>
              <a:t>2021-03-12</a:t>
            </a:fld>
            <a:endParaRPr lang="ko-KR" altLang="en-US"/>
          </a:p>
        </p:txBody>
      </p:sp>
      <p:sp>
        <p:nvSpPr>
          <p:cNvPr id="4" name="바닥글 개체 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65C89F3-BEC2-4811-ADB6-4C44F3A79DE2}"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00CC99-193F-479B-871F-118994F51F65}" type="datetimeFigureOut">
              <a:rPr lang="ko-KR" altLang="en-US" smtClean="0"/>
              <a:pPr/>
              <a:t>2021-03-12</a:t>
            </a:fld>
            <a:endParaRPr lang="ko-KR" altLang="en-US"/>
          </a:p>
        </p:txBody>
      </p:sp>
      <p:sp>
        <p:nvSpPr>
          <p:cNvPr id="4" name="슬라이드 이미지 개체 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3486DE-B854-4E78-82CE-5711D4FD1243}"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93486DE-B854-4E78-82CE-5711D4FD1243}" type="slidenum">
              <a:rPr lang="ko-KR" altLang="en-US" smtClean="0"/>
              <a:pPr/>
              <a:t>26</a:t>
            </a:fld>
            <a:endParaRPr lang="ko-KR"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93486DE-B854-4E78-82CE-5711D4FD1243}" type="slidenum">
              <a:rPr lang="ko-KR" altLang="en-US" smtClean="0"/>
              <a:pPr/>
              <a:t>33</a:t>
            </a:fld>
            <a:endParaRPr lang="ko-KR"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1.xml"/><Relationship Id="rId1" Type="http://schemas.openxmlformats.org/officeDocument/2006/relationships/video" Target="NULL" TargetMode="Externa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pic>
        <p:nvPicPr>
          <p:cNvPr id="2" name="ppt 시작">
            <a:hlinkClick r:id="" action="ppaction://media"/>
          </p:cNvPr>
          <p:cNvPicPr>
            <a:picLocks noChangeAspect="1"/>
          </p:cNvPicPr>
          <p:nvPr userDrawn="1">
            <a:videoFile r:link="rId1"/>
            <p:extLst>
              <p:ext uri="{DAA4B4D4-6D71-4841-9C94-3DE7FCFB9230}">
                <p14:media xmlns:p14="http://schemas.microsoft.com/office/powerpoint/2010/main" xmlns="" r:embed="rId3"/>
              </p:ext>
            </p:extLst>
          </p:nvPr>
        </p:nvPicPr>
        <p:blipFill>
          <a:blip r:embed="rId4"/>
          <a:stretch>
            <a:fillRect/>
          </a:stretch>
        </p:blipFill>
        <p:spPr>
          <a:xfrm>
            <a:off x="0" y="0"/>
            <a:ext cx="12192000" cy="6858001"/>
          </a:xfrm>
          <a:prstGeom prst="rect">
            <a:avLst/>
          </a:prstGeom>
        </p:spPr>
      </p:pic>
    </p:spTree>
    <p:extLst>
      <p:ext uri="{BB962C8B-B14F-4D97-AF65-F5344CB8AC3E}">
        <p14:creationId xmlns:p14="http://schemas.microsoft.com/office/powerpoint/2010/main" xmlns="" val="3047953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pic>
        <p:nvPicPr>
          <p:cNvPr id="25" name="그림 24"/>
          <p:cNvPicPr>
            <a:picLocks noChangeAspect="1"/>
          </p:cNvPicPr>
          <p:nvPr userDrawn="1"/>
        </p:nvPicPr>
        <p:blipFill rotWithShape="1">
          <a:blip r:embed="rId2" cstate="screen">
            <a:extLst>
              <a:ext uri="{28A0092B-C50C-407E-A947-70E740481C1C}">
                <a14:useLocalDpi xmlns:a14="http://schemas.microsoft.com/office/drawing/2010/main" xmlns=""/>
              </a:ext>
            </a:extLst>
          </a:blip>
          <a:srcRect l="41477" t="37033" b="13588"/>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pic>
        <p:nvPicPr>
          <p:cNvPr id="30" name="그림 29"/>
          <p:cNvPicPr>
            <a:picLocks noChangeAspect="1"/>
          </p:cNvPicPr>
          <p:nvPr userDrawn="1"/>
        </p:nvPicPr>
        <p:blipFill>
          <a:blip r:embed="rId3">
            <a:extLst>
              <a:ext uri="{28A0092B-C50C-407E-A947-70E740481C1C}">
                <a14:useLocalDpi xmlns:a14="http://schemas.microsoft.com/office/drawing/2010/main" xmlns="" val="0"/>
              </a:ext>
            </a:extLst>
          </a:blip>
          <a:stretch>
            <a:fillRect/>
          </a:stretch>
        </p:blipFill>
        <p:spPr>
          <a:xfrm>
            <a:off x="914400" y="977812"/>
            <a:ext cx="4790720" cy="5378538"/>
          </a:xfrm>
          <a:prstGeom prst="rect">
            <a:avLst/>
          </a:prstGeom>
        </p:spPr>
      </p:pic>
      <p:sp>
        <p:nvSpPr>
          <p:cNvPr id="4" name="날짜 개체 틀 3"/>
          <p:cNvSpPr>
            <a:spLocks noGrp="1"/>
          </p:cNvSpPr>
          <p:nvPr>
            <p:ph type="dt" sz="half" idx="10"/>
          </p:nvPr>
        </p:nvSpPr>
        <p:spPr/>
        <p:txBody>
          <a:bodyPr/>
          <a:lstStyle/>
          <a:p>
            <a:fld id="{2D2892E9-D146-4B01-9BEA-D9A29B01394F}" type="datetimeFigureOut">
              <a:rPr lang="ko-KR" altLang="en-US" smtClean="0"/>
              <a:pPr/>
              <a:t>2021-03-12</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37D8B57-6416-4971-863C-DE548A2FD4C7}" type="slidenum">
              <a:rPr lang="ko-KR" altLang="en-US" smtClean="0"/>
              <a:pPr/>
              <a:t>‹#›</a:t>
            </a:fld>
            <a:endParaRPr lang="ko-KR" altLang="en-US"/>
          </a:p>
        </p:txBody>
      </p:sp>
      <p:sp>
        <p:nvSpPr>
          <p:cNvPr id="26" name="직사각형 25"/>
          <p:cNvSpPr/>
          <p:nvPr userDrawn="1"/>
        </p:nvSpPr>
        <p:spPr>
          <a:xfrm>
            <a:off x="0" y="2849983"/>
            <a:ext cx="12192000" cy="451466"/>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tx1">
                    <a:lumMod val="75000"/>
                    <a:lumOff val="25000"/>
                    <a:alpha val="0"/>
                  </a:schemeClr>
                </a:solidFill>
              </a:ln>
            </a:endParaRPr>
          </a:p>
        </p:txBody>
      </p:sp>
      <p:sp>
        <p:nvSpPr>
          <p:cNvPr id="27" name="직사각형 26"/>
          <p:cNvSpPr/>
          <p:nvPr userDrawn="1"/>
        </p:nvSpPr>
        <p:spPr>
          <a:xfrm>
            <a:off x="0" y="3301450"/>
            <a:ext cx="12192000" cy="434942"/>
          </a:xfrm>
          <a:prstGeom prst="rect">
            <a:avLst/>
          </a:prstGeom>
          <a:pattFill prst="dkDnDiag">
            <a:fgClr>
              <a:schemeClr val="accent2">
                <a:lumMod val="60000"/>
                <a:lumOff val="40000"/>
              </a:schemeClr>
            </a:fgClr>
            <a:bgClr>
              <a:schemeClr val="accent4">
                <a:lumMod val="40000"/>
                <a:lumOff val="6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tx1">
                    <a:lumMod val="75000"/>
                    <a:lumOff val="25000"/>
                    <a:alpha val="0"/>
                  </a:schemeClr>
                </a:solidFill>
              </a:ln>
            </a:endParaRPr>
          </a:p>
        </p:txBody>
      </p:sp>
      <p:sp>
        <p:nvSpPr>
          <p:cNvPr id="28" name="텍스트 개체 틀 9"/>
          <p:cNvSpPr>
            <a:spLocks noGrp="1"/>
          </p:cNvSpPr>
          <p:nvPr>
            <p:ph type="body" sz="quarter" idx="13" hasCustomPrompt="1"/>
          </p:nvPr>
        </p:nvSpPr>
        <p:spPr>
          <a:xfrm>
            <a:off x="3833972" y="3331327"/>
            <a:ext cx="4524057" cy="357935"/>
          </a:xfrm>
        </p:spPr>
        <p:txBody>
          <a:bodyPr anchor="ctr" anchorCtr="0">
            <a:noAutofit/>
          </a:bodyPr>
          <a:lstStyle>
            <a:lvl1pPr marL="0" indent="0" algn="ctr">
              <a:buNone/>
              <a:defRPr sz="2800" b="1" i="1">
                <a:ln>
                  <a:solidFill>
                    <a:schemeClr val="tx1">
                      <a:lumMod val="75000"/>
                      <a:lumOff val="25000"/>
                      <a:alpha val="0"/>
                    </a:schemeClr>
                  </a:solidFill>
                </a:ln>
                <a:solidFill>
                  <a:schemeClr val="tx1">
                    <a:lumMod val="85000"/>
                    <a:lumOff val="15000"/>
                  </a:schemeClr>
                </a:solidFill>
                <a:latin typeface="+mn-lt"/>
                <a:ea typeface="+mj-ea"/>
              </a:defRPr>
            </a:lvl1pPr>
            <a:lvl2pPr>
              <a:defRPr sz="1400">
                <a:latin typeface="+mj-ea"/>
                <a:ea typeface="+mj-ea"/>
              </a:defRPr>
            </a:lvl2pPr>
            <a:lvl3pPr>
              <a:defRPr sz="1200">
                <a:latin typeface="+mj-ea"/>
                <a:ea typeface="+mj-ea"/>
              </a:defRPr>
            </a:lvl3pPr>
            <a:lvl4pPr>
              <a:defRPr sz="1100">
                <a:latin typeface="+mj-ea"/>
                <a:ea typeface="+mj-ea"/>
              </a:defRPr>
            </a:lvl4pPr>
            <a:lvl5pPr>
              <a:defRPr sz="1100">
                <a:latin typeface="+mj-ea"/>
                <a:ea typeface="+mj-ea"/>
              </a:defRPr>
            </a:lvl5pPr>
          </a:lstStyle>
          <a:p>
            <a:pPr lvl="0"/>
            <a:r>
              <a:rPr lang="en-US" altLang="ko-KR"/>
              <a:t>Presentation title</a:t>
            </a:r>
            <a:endParaRPr lang="ko-KR" altLang="en-US"/>
          </a:p>
        </p:txBody>
      </p:sp>
    </p:spTree>
    <p:extLst>
      <p:ext uri="{BB962C8B-B14F-4D97-AF65-F5344CB8AC3E}">
        <p14:creationId xmlns:p14="http://schemas.microsoft.com/office/powerpoint/2010/main" xmlns="" val="26226937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anim calcmode="lin" valueType="num">
                                      <p:cBhvr>
                                        <p:cTn id="12" dur="500" fill="hold"/>
                                        <p:tgtEl>
                                          <p:spTgt spid="30"/>
                                        </p:tgtEl>
                                        <p:attrNameLst>
                                          <p:attrName>ppt_x</p:attrName>
                                        </p:attrNameLst>
                                      </p:cBhvr>
                                      <p:tavLst>
                                        <p:tav tm="0">
                                          <p:val>
                                            <p:strVal val="#ppt_x"/>
                                          </p:val>
                                        </p:tav>
                                        <p:tav tm="100000">
                                          <p:val>
                                            <p:strVal val="#ppt_x"/>
                                          </p:val>
                                        </p:tav>
                                      </p:tavLst>
                                    </p:anim>
                                    <p:anim calcmode="lin" valueType="num">
                                      <p:cBhvr>
                                        <p:cTn id="13" dur="500" fill="hold"/>
                                        <p:tgtEl>
                                          <p:spTgt spid="30"/>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250" fill="hold"/>
                                        <p:tgtEl>
                                          <p:spTgt spid="26"/>
                                        </p:tgtEl>
                                        <p:attrNameLst>
                                          <p:attrName>ppt_x</p:attrName>
                                        </p:attrNameLst>
                                      </p:cBhvr>
                                      <p:tavLst>
                                        <p:tav tm="0">
                                          <p:val>
                                            <p:strVal val="0-#ppt_w/2"/>
                                          </p:val>
                                        </p:tav>
                                        <p:tav tm="100000">
                                          <p:val>
                                            <p:strVal val="#ppt_x"/>
                                          </p:val>
                                        </p:tav>
                                      </p:tavLst>
                                    </p:anim>
                                    <p:anim calcmode="lin" valueType="num">
                                      <p:cBhvr additive="base">
                                        <p:cTn id="18" dur="250" fill="hold"/>
                                        <p:tgtEl>
                                          <p:spTgt spid="26"/>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8"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250" fill="hold"/>
                                        <p:tgtEl>
                                          <p:spTgt spid="27"/>
                                        </p:tgtEl>
                                        <p:attrNameLst>
                                          <p:attrName>ppt_x</p:attrName>
                                        </p:attrNameLst>
                                      </p:cBhvr>
                                      <p:tavLst>
                                        <p:tav tm="0">
                                          <p:val>
                                            <p:strVal val="0-#ppt_w/2"/>
                                          </p:val>
                                        </p:tav>
                                        <p:tav tm="100000">
                                          <p:val>
                                            <p:strVal val="#ppt_x"/>
                                          </p:val>
                                        </p:tav>
                                      </p:tavLst>
                                    </p:anim>
                                    <p:anim calcmode="lin" valueType="num">
                                      <p:cBhvr additive="base">
                                        <p:cTn id="23" dur="250" fill="hold"/>
                                        <p:tgtEl>
                                          <p:spTgt spid="27"/>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4" fill="hold" grpId="0" nodeType="afterEffect">
                                  <p:stCondLst>
                                    <p:cond delay="0"/>
                                  </p:stCondLst>
                                  <p:iterate type="lt">
                                    <p:tmPct val="10000"/>
                                  </p:iterate>
                                  <p:childTnLst>
                                    <p:set>
                                      <p:cBhvr>
                                        <p:cTn id="26" dur="1" fill="hold">
                                          <p:stCondLst>
                                            <p:cond delay="0"/>
                                          </p:stCondLst>
                                        </p:cTn>
                                        <p:tgtEl>
                                          <p:spTgt spid="28">
                                            <p:txEl>
                                              <p:pRg st="0" end="0"/>
                                            </p:txEl>
                                          </p:spTgt>
                                        </p:tgtEl>
                                        <p:attrNameLst>
                                          <p:attrName>style.visibility</p:attrName>
                                        </p:attrNameLst>
                                      </p:cBhvr>
                                      <p:to>
                                        <p:strVal val="visible"/>
                                      </p:to>
                                    </p:set>
                                    <p:anim calcmode="lin" valueType="num">
                                      <p:cBhvr additive="base">
                                        <p:cTn id="27"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build="p">
        <p:tmplLst>
          <p:tmpl lvl="1">
            <p:tnLst>
              <p:par>
                <p:cTn presetID="2" presetClass="entr" presetSubtype="4" fill="hold" nodeType="afterEffect">
                  <p:stCondLst>
                    <p:cond delay="0"/>
                  </p:stCondLst>
                  <p:iterate type="lt">
                    <p:tmPct val="10000"/>
                  </p:iterate>
                  <p:childTnLst>
                    <p:set>
                      <p:cBhvr>
                        <p:cTn dur="1" fill="hold">
                          <p:stCondLst>
                            <p:cond delay="0"/>
                          </p:stCondLst>
                        </p:cTn>
                        <p:tgtEl>
                          <p:spTgt spid="28"/>
                        </p:tgtEl>
                        <p:attrNameLst>
                          <p:attrName>style.visibility</p:attrName>
                        </p:attrNameLst>
                      </p:cBhvr>
                      <p:to>
                        <p:strVal val="visible"/>
                      </p:to>
                    </p:set>
                    <p:anim calcmode="lin" valueType="num">
                      <p:cBhvr additive="base">
                        <p:cTn dur="500" fill="hold"/>
                        <p:tgtEl>
                          <p:spTgt spid="28"/>
                        </p:tgtEl>
                        <p:attrNameLst>
                          <p:attrName>ppt_x</p:attrName>
                        </p:attrNameLst>
                      </p:cBhvr>
                      <p:tavLst>
                        <p:tav tm="0">
                          <p:val>
                            <p:strVal val="#ppt_x"/>
                          </p:val>
                        </p:tav>
                        <p:tav tm="100000">
                          <p:val>
                            <p:strVal val="#ppt_x"/>
                          </p:val>
                        </p:tav>
                      </p:tavLst>
                    </p:anim>
                    <p:anim calcmode="lin" valueType="num">
                      <p:cBhvr additive="base">
                        <p:cTn dur="500" fill="hold"/>
                        <p:tgtEl>
                          <p:spTgt spid="28"/>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구역 머리글">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fld id="{2D2892E9-D146-4B01-9BEA-D9A29B01394F}" type="datetimeFigureOut">
              <a:rPr lang="ko-KR" altLang="en-US" smtClean="0"/>
              <a:pPr/>
              <a:t>2021-03-12</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37D8B57-6416-4971-863C-DE548A2FD4C7}" type="slidenum">
              <a:rPr lang="ko-KR" altLang="en-US" smtClean="0"/>
              <a:pPr/>
              <a:t>‹#›</a:t>
            </a:fld>
            <a:endParaRPr lang="ko-KR" altLang="en-US"/>
          </a:p>
        </p:txBody>
      </p:sp>
      <p:sp>
        <p:nvSpPr>
          <p:cNvPr id="8" name="직사각형 7"/>
          <p:cNvSpPr/>
          <p:nvPr userDrawn="1"/>
        </p:nvSpPr>
        <p:spPr>
          <a:xfrm>
            <a:off x="0" y="0"/>
            <a:ext cx="12192000" cy="45146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tx1">
                    <a:lumMod val="75000"/>
                    <a:lumOff val="25000"/>
                    <a:alpha val="0"/>
                  </a:schemeClr>
                </a:solidFill>
              </a:ln>
              <a:latin typeface="+mn-lt"/>
            </a:endParaRPr>
          </a:p>
        </p:txBody>
      </p:sp>
      <p:sp>
        <p:nvSpPr>
          <p:cNvPr id="9" name="텍스트 개체 틀 9"/>
          <p:cNvSpPr>
            <a:spLocks noGrp="1"/>
          </p:cNvSpPr>
          <p:nvPr>
            <p:ph type="body" sz="quarter" idx="14" hasCustomPrompt="1"/>
          </p:nvPr>
        </p:nvSpPr>
        <p:spPr>
          <a:xfrm>
            <a:off x="762255" y="48140"/>
            <a:ext cx="10667490" cy="357935"/>
          </a:xfrm>
        </p:spPr>
        <p:txBody>
          <a:bodyPr anchor="ctr" anchorCtr="0">
            <a:noAutofit/>
          </a:bodyPr>
          <a:lstStyle>
            <a:lvl1pPr marL="0" indent="0" algn="ctr">
              <a:buNone/>
              <a:defRPr sz="2400" b="0" i="1">
                <a:ln>
                  <a:solidFill>
                    <a:schemeClr val="tx1">
                      <a:lumMod val="75000"/>
                      <a:lumOff val="25000"/>
                      <a:alpha val="0"/>
                    </a:schemeClr>
                  </a:solidFill>
                </a:ln>
                <a:solidFill>
                  <a:schemeClr val="bg1"/>
                </a:solidFill>
                <a:latin typeface="+mn-lt"/>
                <a:ea typeface="+mj-ea"/>
              </a:defRPr>
            </a:lvl1pPr>
            <a:lvl2pPr>
              <a:defRPr sz="1400">
                <a:latin typeface="+mj-ea"/>
                <a:ea typeface="+mj-ea"/>
              </a:defRPr>
            </a:lvl2pPr>
            <a:lvl3pPr>
              <a:defRPr sz="1200">
                <a:latin typeface="+mj-ea"/>
                <a:ea typeface="+mj-ea"/>
              </a:defRPr>
            </a:lvl3pPr>
            <a:lvl4pPr>
              <a:defRPr sz="1100">
                <a:latin typeface="+mj-ea"/>
                <a:ea typeface="+mj-ea"/>
              </a:defRPr>
            </a:lvl4pPr>
            <a:lvl5pPr>
              <a:defRPr sz="1100">
                <a:latin typeface="+mj-ea"/>
                <a:ea typeface="+mj-ea"/>
              </a:defRPr>
            </a:lvl5pPr>
          </a:lstStyle>
          <a:p>
            <a:pPr lvl="0"/>
            <a:r>
              <a:rPr lang="en-US" altLang="ko-KR"/>
              <a:t>INDEX</a:t>
            </a:r>
            <a:endParaRPr lang="ko-KR" altLang="en-US"/>
          </a:p>
        </p:txBody>
      </p:sp>
      <p:sp>
        <p:nvSpPr>
          <p:cNvPr id="10" name="그림 개체 틀 18"/>
          <p:cNvSpPr>
            <a:spLocks noGrp="1"/>
          </p:cNvSpPr>
          <p:nvPr>
            <p:ph type="pic" sz="quarter" idx="15"/>
          </p:nvPr>
        </p:nvSpPr>
        <p:spPr>
          <a:xfrm>
            <a:off x="0" y="757186"/>
            <a:ext cx="12192000" cy="3858357"/>
          </a:xfrm>
        </p:spPr>
        <p:txBody>
          <a:bodyPr>
            <a:normAutofit/>
          </a:bodyPr>
          <a:lstStyle>
            <a:lvl1pPr marL="0" indent="0" algn="ctr">
              <a:buNone/>
              <a:defRPr sz="1400"/>
            </a:lvl1pPr>
          </a:lstStyle>
          <a:p>
            <a:endParaRPr lang="ko-KR" altLang="en-US"/>
          </a:p>
        </p:txBody>
      </p:sp>
      <p:sp>
        <p:nvSpPr>
          <p:cNvPr id="11" name="직사각형 10"/>
          <p:cNvSpPr/>
          <p:nvPr userDrawn="1"/>
        </p:nvSpPr>
        <p:spPr>
          <a:xfrm>
            <a:off x="0" y="451466"/>
            <a:ext cx="12192000" cy="296652"/>
          </a:xfrm>
          <a:prstGeom prst="rect">
            <a:avLst/>
          </a:prstGeom>
          <a:pattFill prst="dkDnDiag">
            <a:fgClr>
              <a:schemeClr val="accent2">
                <a:lumMod val="60000"/>
                <a:lumOff val="40000"/>
              </a:schemeClr>
            </a:fgClr>
            <a:bgClr>
              <a:schemeClr val="accent4">
                <a:lumMod val="40000"/>
                <a:lumOff val="6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b="1"/>
          </a:p>
        </p:txBody>
      </p:sp>
      <p:sp>
        <p:nvSpPr>
          <p:cNvPr id="12" name="텍스트 개체 틀 9"/>
          <p:cNvSpPr>
            <a:spLocks noGrp="1"/>
          </p:cNvSpPr>
          <p:nvPr>
            <p:ph type="body" sz="quarter" idx="13" hasCustomPrompt="1"/>
          </p:nvPr>
        </p:nvSpPr>
        <p:spPr>
          <a:xfrm>
            <a:off x="762255" y="460534"/>
            <a:ext cx="10667490" cy="268922"/>
          </a:xfrm>
        </p:spPr>
        <p:txBody>
          <a:bodyPr anchor="ctr" anchorCtr="0">
            <a:noAutofit/>
          </a:bodyPr>
          <a:lstStyle>
            <a:lvl1pPr marL="0" indent="0" algn="ctr">
              <a:buNone/>
              <a:defRPr sz="1600" b="1" i="1">
                <a:ln>
                  <a:solidFill>
                    <a:schemeClr val="accent1">
                      <a:alpha val="0"/>
                    </a:schemeClr>
                  </a:solidFill>
                </a:ln>
                <a:solidFill>
                  <a:schemeClr val="tx1">
                    <a:lumMod val="85000"/>
                    <a:lumOff val="15000"/>
                  </a:schemeClr>
                </a:solidFill>
                <a:latin typeface="+mn-lt"/>
                <a:ea typeface="+mj-ea"/>
              </a:defRPr>
            </a:lvl1pPr>
            <a:lvl2pPr>
              <a:defRPr sz="1400">
                <a:latin typeface="+mj-ea"/>
                <a:ea typeface="+mj-ea"/>
              </a:defRPr>
            </a:lvl2pPr>
            <a:lvl3pPr>
              <a:defRPr sz="1200">
                <a:latin typeface="+mj-ea"/>
                <a:ea typeface="+mj-ea"/>
              </a:defRPr>
            </a:lvl3pPr>
            <a:lvl4pPr>
              <a:defRPr sz="1100">
                <a:latin typeface="+mj-ea"/>
                <a:ea typeface="+mj-ea"/>
              </a:defRPr>
            </a:lvl4pPr>
            <a:lvl5pPr>
              <a:defRPr sz="1100">
                <a:latin typeface="+mj-ea"/>
                <a:ea typeface="+mj-ea"/>
              </a:defRPr>
            </a:lvl5pPr>
          </a:lstStyle>
          <a:p>
            <a:pPr lvl="0"/>
            <a:r>
              <a:rPr lang="en-US" altLang="ko-KR"/>
              <a:t>Simple presentation design – rion powerpoint</a:t>
            </a:r>
            <a:endParaRPr lang="ko-KR" altLang="en-US" dirty="0"/>
          </a:p>
        </p:txBody>
      </p:sp>
      <p:sp>
        <p:nvSpPr>
          <p:cNvPr id="13" name="직사각형 12"/>
          <p:cNvSpPr/>
          <p:nvPr userDrawn="1"/>
        </p:nvSpPr>
        <p:spPr>
          <a:xfrm>
            <a:off x="0" y="4615543"/>
            <a:ext cx="12192000" cy="224245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텍스트 개체 틀 28"/>
          <p:cNvSpPr>
            <a:spLocks noGrp="1"/>
          </p:cNvSpPr>
          <p:nvPr>
            <p:ph type="body" sz="quarter" idx="16" hasCustomPrompt="1"/>
          </p:nvPr>
        </p:nvSpPr>
        <p:spPr>
          <a:xfrm>
            <a:off x="592951" y="4769374"/>
            <a:ext cx="3373356" cy="335847"/>
          </a:xfrm>
          <a:prstGeom prst="rect">
            <a:avLst/>
          </a:prstGeom>
          <a:effectLst/>
        </p:spPr>
        <p:txBody>
          <a:bodyPr>
            <a:noAutofit/>
          </a:bodyPr>
          <a:lstStyle>
            <a:lvl1pPr marL="0" indent="0" algn="l">
              <a:buNone/>
              <a:defRPr sz="1800" b="1" i="1" spc="0" baseline="0">
                <a:ln>
                  <a:solidFill>
                    <a:schemeClr val="accent4">
                      <a:alpha val="0"/>
                    </a:schemeClr>
                  </a:solidFill>
                </a:ln>
                <a:solidFill>
                  <a:schemeClr val="tx1">
                    <a:lumMod val="75000"/>
                    <a:lumOff val="25000"/>
                  </a:schemeClr>
                </a:solidFill>
                <a:effectLst/>
                <a:latin typeface="+mn-lt"/>
                <a:cs typeface="Open Sans Condensed Light" panose="020B0306030504020204" pitchFamily="34" charset="0"/>
              </a:defRPr>
            </a:lvl1pPr>
          </a:lstStyle>
          <a:p>
            <a:pPr lvl="0"/>
            <a:r>
              <a:rPr lang="en-US" altLang="ko-KR"/>
              <a:t>CONTENTS</a:t>
            </a:r>
            <a:endParaRPr lang="ko-KR" altLang="en-US" dirty="0"/>
          </a:p>
        </p:txBody>
      </p:sp>
      <p:sp>
        <p:nvSpPr>
          <p:cNvPr id="15" name="텍스트 개체 틀 28"/>
          <p:cNvSpPr>
            <a:spLocks noGrp="1"/>
          </p:cNvSpPr>
          <p:nvPr>
            <p:ph type="body" sz="quarter" idx="17" hasCustomPrompt="1"/>
          </p:nvPr>
        </p:nvSpPr>
        <p:spPr>
          <a:xfrm>
            <a:off x="592950" y="5238390"/>
            <a:ext cx="5339843" cy="1316839"/>
          </a:xfrm>
          <a:prstGeom prst="rect">
            <a:avLst/>
          </a:prstGeom>
          <a:effectLst/>
        </p:spPr>
        <p:txBody>
          <a:bodyPr>
            <a:noAutofit/>
          </a:bodyPr>
          <a:lstStyle>
            <a:lvl1pPr marL="228600" indent="-228600" algn="l">
              <a:buFont typeface="+mj-lt"/>
              <a:buAutoNum type="arabicPeriod"/>
              <a:defRPr sz="1200" b="0" i="1" spc="0" baseline="0">
                <a:ln>
                  <a:solidFill>
                    <a:schemeClr val="accent4">
                      <a:alpha val="0"/>
                    </a:schemeClr>
                  </a:solidFill>
                </a:ln>
                <a:solidFill>
                  <a:schemeClr val="tx1">
                    <a:lumMod val="75000"/>
                    <a:lumOff val="25000"/>
                  </a:schemeClr>
                </a:solidFill>
                <a:effectLst/>
                <a:latin typeface="+mn-lt"/>
                <a:cs typeface="Open Sans Condensed Light" panose="020B0306030504020204" pitchFamily="34" charset="0"/>
              </a:defRPr>
            </a:lvl1pPr>
          </a:lstStyle>
          <a:p>
            <a:pPr lvl="0"/>
            <a:r>
              <a:rPr lang="en-US" altLang="ko-KR"/>
              <a:t>Lorem ipsum dolor sit amet, consectetur</a:t>
            </a:r>
          </a:p>
          <a:p>
            <a:pPr lvl="0"/>
            <a:r>
              <a:rPr lang="en-US" altLang="ko-KR"/>
              <a:t>Lorem ipsum dolor sit amet, </a:t>
            </a:r>
          </a:p>
          <a:p>
            <a:pPr lvl="0"/>
            <a:r>
              <a:rPr lang="en-US" altLang="ko-KR"/>
              <a:t>Lorem ipsum dolor sit amet, consectetur </a:t>
            </a:r>
          </a:p>
          <a:p>
            <a:pPr lvl="0"/>
            <a:r>
              <a:rPr lang="en-US" altLang="ko-KR"/>
              <a:t>Lorem ipsum dolor sit amet, </a:t>
            </a:r>
            <a:endParaRPr lang="ko-KR" altLang="en-US" dirty="0"/>
          </a:p>
        </p:txBody>
      </p:sp>
      <p:sp>
        <p:nvSpPr>
          <p:cNvPr id="16" name="텍스트 개체 틀 28"/>
          <p:cNvSpPr>
            <a:spLocks noGrp="1"/>
          </p:cNvSpPr>
          <p:nvPr>
            <p:ph type="body" sz="quarter" idx="18" hasCustomPrompt="1"/>
          </p:nvPr>
        </p:nvSpPr>
        <p:spPr>
          <a:xfrm>
            <a:off x="6185152" y="5238390"/>
            <a:ext cx="5339843" cy="1316839"/>
          </a:xfrm>
          <a:prstGeom prst="rect">
            <a:avLst/>
          </a:prstGeom>
          <a:effectLst/>
        </p:spPr>
        <p:txBody>
          <a:bodyPr>
            <a:noAutofit/>
          </a:bodyPr>
          <a:lstStyle>
            <a:lvl1pPr marL="228600" indent="-228600" algn="l">
              <a:buFont typeface="+mj-lt"/>
              <a:buAutoNum type="arabicPeriod" startAt="6"/>
              <a:defRPr sz="1200" b="0" i="1" spc="0" baseline="0">
                <a:ln>
                  <a:solidFill>
                    <a:schemeClr val="accent4">
                      <a:alpha val="0"/>
                    </a:schemeClr>
                  </a:solidFill>
                </a:ln>
                <a:solidFill>
                  <a:schemeClr val="tx1">
                    <a:lumMod val="75000"/>
                    <a:lumOff val="25000"/>
                  </a:schemeClr>
                </a:solidFill>
                <a:effectLst/>
                <a:latin typeface="+mn-lt"/>
                <a:cs typeface="Open Sans Condensed Light" panose="020B0306030504020204" pitchFamily="34" charset="0"/>
              </a:defRPr>
            </a:lvl1pPr>
          </a:lstStyle>
          <a:p>
            <a:pPr lvl="0"/>
            <a:r>
              <a:rPr lang="en-US" altLang="ko-KR"/>
              <a:t>Lorem ipsum dolor sit amet, consectetur</a:t>
            </a:r>
          </a:p>
          <a:p>
            <a:pPr lvl="0"/>
            <a:r>
              <a:rPr lang="en-US" altLang="ko-KR"/>
              <a:t>Lorem ipsum dolor sit amet, </a:t>
            </a:r>
          </a:p>
          <a:p>
            <a:pPr lvl="0"/>
            <a:r>
              <a:rPr lang="en-US" altLang="ko-KR"/>
              <a:t>Lorem ipsum dolor sit amet, consectetur </a:t>
            </a:r>
          </a:p>
          <a:p>
            <a:pPr lvl="0"/>
            <a:r>
              <a:rPr lang="en-US" altLang="ko-KR"/>
              <a:t>Lorem ipsum dolor sit amet, </a:t>
            </a:r>
            <a:endParaRPr lang="ko-KR" altLang="en-US" dirty="0"/>
          </a:p>
        </p:txBody>
      </p:sp>
    </p:spTree>
    <p:extLst>
      <p:ext uri="{BB962C8B-B14F-4D97-AF65-F5344CB8AC3E}">
        <p14:creationId xmlns:p14="http://schemas.microsoft.com/office/powerpoint/2010/main" xmlns="" val="29309675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50" fill="hold"/>
                                        <p:tgtEl>
                                          <p:spTgt spid="8"/>
                                        </p:tgtEl>
                                        <p:attrNameLst>
                                          <p:attrName>ppt_x</p:attrName>
                                        </p:attrNameLst>
                                      </p:cBhvr>
                                      <p:tavLst>
                                        <p:tav tm="0">
                                          <p:val>
                                            <p:strVal val="0-#ppt_w/2"/>
                                          </p:val>
                                        </p:tav>
                                        <p:tav tm="100000">
                                          <p:val>
                                            <p:strVal val="#ppt_x"/>
                                          </p:val>
                                        </p:tav>
                                      </p:tavLst>
                                    </p:anim>
                                    <p:anim calcmode="lin" valueType="num">
                                      <p:cBhvr additive="base">
                                        <p:cTn id="8" dur="25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250" fill="hold"/>
                                        <p:tgtEl>
                                          <p:spTgt spid="11"/>
                                        </p:tgtEl>
                                        <p:attrNameLst>
                                          <p:attrName>ppt_x</p:attrName>
                                        </p:attrNameLst>
                                      </p:cBhvr>
                                      <p:tavLst>
                                        <p:tav tm="0">
                                          <p:val>
                                            <p:strVal val="0-#ppt_w/2"/>
                                          </p:val>
                                        </p:tav>
                                        <p:tav tm="100000">
                                          <p:val>
                                            <p:strVal val="#ppt_x"/>
                                          </p:val>
                                        </p:tav>
                                      </p:tavLst>
                                    </p:anim>
                                    <p:anim calcmode="lin" valueType="num">
                                      <p:cBhvr additive="base">
                                        <p:cTn id="13" dur="25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1" fill="hold" grpId="0" nodeType="afterEffect">
                                  <p:stCondLst>
                                    <p:cond delay="0"/>
                                  </p:stCondLst>
                                  <p:iterate type="lt">
                                    <p:tmPct val="10000"/>
                                  </p:iterate>
                                  <p:childTnLst>
                                    <p:set>
                                      <p:cBhvr>
                                        <p:cTn id="16" dur="1" fill="hold">
                                          <p:stCondLst>
                                            <p:cond delay="0"/>
                                          </p:stCondLst>
                                        </p:cTn>
                                        <p:tgtEl>
                                          <p:spTgt spid="9">
                                            <p:txEl>
                                              <p:pRg st="0" end="0"/>
                                            </p:txEl>
                                          </p:spTgt>
                                        </p:tgtEl>
                                        <p:attrNameLst>
                                          <p:attrName>style.visibility</p:attrName>
                                        </p:attrNameLst>
                                      </p:cBhvr>
                                      <p:to>
                                        <p:strVal val="visible"/>
                                      </p:to>
                                    </p:set>
                                    <p:anim calcmode="lin" valueType="num">
                                      <p:cBhvr additive="base">
                                        <p:cTn id="1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
                                            <p:txEl>
                                              <p:pRg st="0" end="0"/>
                                            </p:txEl>
                                          </p:spTgt>
                                        </p:tgtEl>
                                        <p:attrNameLst>
                                          <p:attrName>ppt_y</p:attrName>
                                        </p:attrNameLst>
                                      </p:cBhvr>
                                      <p:tavLst>
                                        <p:tav tm="0">
                                          <p:val>
                                            <p:strVal val="0-#ppt_h/2"/>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12">
                                            <p:txEl>
                                              <p:pRg st="0" end="0"/>
                                            </p:txEl>
                                          </p:spTgt>
                                        </p:tgtEl>
                                        <p:attrNameLst>
                                          <p:attrName>style.visibility</p:attrName>
                                        </p:attrNameLst>
                                      </p:cBhvr>
                                      <p:to>
                                        <p:strVal val="visible"/>
                                      </p:to>
                                    </p:set>
                                    <p:animEffect transition="in" filter="fade">
                                      <p:cBhvr>
                                        <p:cTn id="21" dur="500"/>
                                        <p:tgtEl>
                                          <p:spTgt spid="12">
                                            <p:txEl>
                                              <p:pRg st="0" end="0"/>
                                            </p:txEl>
                                          </p:spTgt>
                                        </p:tgtEl>
                                      </p:cBhvr>
                                    </p:animEffect>
                                  </p:childTnLst>
                                </p:cTn>
                              </p:par>
                            </p:childTnLst>
                          </p:cTn>
                        </p:par>
                        <p:par>
                          <p:cTn id="22" fill="hold">
                            <p:stCondLst>
                              <p:cond delay="1200"/>
                            </p:stCondLst>
                            <p:childTnLst>
                              <p:par>
                                <p:cTn id="23" presetID="53" presetClass="entr" presetSubtype="16" fill="hold" grpId="0" nodeType="afterEffect" nodePh="1">
                                  <p:stCondLst>
                                    <p:cond delay="0"/>
                                  </p:stCondLst>
                                  <p:endCondLst>
                                    <p:cond evt="begin" delay="0">
                                      <p:tn val="23"/>
                                    </p:cond>
                                  </p:end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1700"/>
                            </p:stCondLst>
                            <p:childTnLst>
                              <p:par>
                                <p:cTn id="29" presetID="10" presetClass="entr" presetSubtype="0" fill="hold" grpId="0" nodeType="afterEffect">
                                  <p:stCondLst>
                                    <p:cond delay="0"/>
                                  </p:stCondLst>
                                  <p:childTnLst>
                                    <p:set>
                                      <p:cBhvr>
                                        <p:cTn id="30" dur="1" fill="hold">
                                          <p:stCondLst>
                                            <p:cond delay="0"/>
                                          </p:stCondLst>
                                        </p:cTn>
                                        <p:tgtEl>
                                          <p:spTgt spid="14">
                                            <p:txEl>
                                              <p:pRg st="0" end="0"/>
                                            </p:txEl>
                                          </p:spTgt>
                                        </p:tgtEl>
                                        <p:attrNameLst>
                                          <p:attrName>style.visibility</p:attrName>
                                        </p:attrNameLst>
                                      </p:cBhvr>
                                      <p:to>
                                        <p:strVal val="visible"/>
                                      </p:to>
                                    </p:set>
                                    <p:animEffect transition="in" filter="fade">
                                      <p:cBhvr>
                                        <p:cTn id="31" dur="500"/>
                                        <p:tgtEl>
                                          <p:spTgt spid="14">
                                            <p:txEl>
                                              <p:pRg st="0" end="0"/>
                                            </p:txEl>
                                          </p:spTgt>
                                        </p:tgtEl>
                                      </p:cBhvr>
                                    </p:animEffect>
                                  </p:childTnLst>
                                </p:cTn>
                              </p:par>
                              <p:par>
                                <p:cTn id="32" presetID="2" presetClass="entr" presetSubtype="4" fill="hold" grpId="0" nodeType="withEffect">
                                  <p:stCondLst>
                                    <p:cond delay="0"/>
                                  </p:stCondLst>
                                  <p:iterate type="wd">
                                    <p:tmPct val="10000"/>
                                  </p:iterate>
                                  <p:childTnLst>
                                    <p:set>
                                      <p:cBhvr>
                                        <p:cTn id="33" dur="1" fill="hold">
                                          <p:stCondLst>
                                            <p:cond delay="0"/>
                                          </p:stCondLst>
                                        </p:cTn>
                                        <p:tgtEl>
                                          <p:spTgt spid="15">
                                            <p:txEl>
                                              <p:pRg st="0" end="0"/>
                                            </p:txEl>
                                          </p:spTgt>
                                        </p:tgtEl>
                                        <p:attrNameLst>
                                          <p:attrName>style.visibility</p:attrName>
                                        </p:attrNameLst>
                                      </p:cBhvr>
                                      <p:to>
                                        <p:strVal val="visible"/>
                                      </p:to>
                                    </p:set>
                                    <p:anim calcmode="lin" valueType="num">
                                      <p:cBhvr additive="base">
                                        <p:cTn id="34"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15">
                                            <p:txEl>
                                              <p:pRg st="0" end="0"/>
                                            </p:txEl>
                                          </p:spTgt>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iterate type="wd">
                                    <p:tmPct val="10000"/>
                                  </p:iterate>
                                  <p:childTnLst>
                                    <p:set>
                                      <p:cBhvr>
                                        <p:cTn id="37" dur="1" fill="hold">
                                          <p:stCondLst>
                                            <p:cond delay="0"/>
                                          </p:stCondLst>
                                        </p:cTn>
                                        <p:tgtEl>
                                          <p:spTgt spid="15">
                                            <p:txEl>
                                              <p:pRg st="1" end="1"/>
                                            </p:txEl>
                                          </p:spTgt>
                                        </p:tgtEl>
                                        <p:attrNameLst>
                                          <p:attrName>style.visibility</p:attrName>
                                        </p:attrNameLst>
                                      </p:cBhvr>
                                      <p:to>
                                        <p:strVal val="visible"/>
                                      </p:to>
                                    </p:set>
                                    <p:anim calcmode="lin" valueType="num">
                                      <p:cBhvr additive="base">
                                        <p:cTn id="38" dur="5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15">
                                            <p:txEl>
                                              <p:pRg st="1" end="1"/>
                                            </p:txEl>
                                          </p:spTgt>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iterate type="wd">
                                    <p:tmPct val="10000"/>
                                  </p:iterate>
                                  <p:childTnLst>
                                    <p:set>
                                      <p:cBhvr>
                                        <p:cTn id="41" dur="1" fill="hold">
                                          <p:stCondLst>
                                            <p:cond delay="0"/>
                                          </p:stCondLst>
                                        </p:cTn>
                                        <p:tgtEl>
                                          <p:spTgt spid="15">
                                            <p:txEl>
                                              <p:pRg st="2" end="2"/>
                                            </p:txEl>
                                          </p:spTgt>
                                        </p:tgtEl>
                                        <p:attrNameLst>
                                          <p:attrName>style.visibility</p:attrName>
                                        </p:attrNameLst>
                                      </p:cBhvr>
                                      <p:to>
                                        <p:strVal val="visible"/>
                                      </p:to>
                                    </p:set>
                                    <p:anim calcmode="lin" valueType="num">
                                      <p:cBhvr additive="base">
                                        <p:cTn id="42"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15">
                                            <p:txEl>
                                              <p:pRg st="2" end="2"/>
                                            </p:txEl>
                                          </p:spTgt>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iterate type="wd">
                                    <p:tmPct val="10000"/>
                                  </p:iterate>
                                  <p:childTnLst>
                                    <p:set>
                                      <p:cBhvr>
                                        <p:cTn id="45" dur="1" fill="hold">
                                          <p:stCondLst>
                                            <p:cond delay="0"/>
                                          </p:stCondLst>
                                        </p:cTn>
                                        <p:tgtEl>
                                          <p:spTgt spid="15">
                                            <p:txEl>
                                              <p:pRg st="3" end="3"/>
                                            </p:txEl>
                                          </p:spTgt>
                                        </p:tgtEl>
                                        <p:attrNameLst>
                                          <p:attrName>style.visibility</p:attrName>
                                        </p:attrNameLst>
                                      </p:cBhvr>
                                      <p:to>
                                        <p:strVal val="visible"/>
                                      </p:to>
                                    </p:set>
                                    <p:anim calcmode="lin" valueType="num">
                                      <p:cBhvr additive="base">
                                        <p:cTn id="46" dur="500" fill="hold"/>
                                        <p:tgtEl>
                                          <p:spTgt spid="15">
                                            <p:txEl>
                                              <p:pRg st="3" end="3"/>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15">
                                            <p:txEl>
                                              <p:pRg st="3" end="3"/>
                                            </p:txEl>
                                          </p:spTgt>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iterate type="wd">
                                    <p:tmPct val="10000"/>
                                  </p:iterate>
                                  <p:childTnLst>
                                    <p:set>
                                      <p:cBhvr>
                                        <p:cTn id="49" dur="1" fill="hold">
                                          <p:stCondLst>
                                            <p:cond delay="0"/>
                                          </p:stCondLst>
                                        </p:cTn>
                                        <p:tgtEl>
                                          <p:spTgt spid="16">
                                            <p:txEl>
                                              <p:pRg st="0" end="0"/>
                                            </p:txEl>
                                          </p:spTgt>
                                        </p:tgtEl>
                                        <p:attrNameLst>
                                          <p:attrName>style.visibility</p:attrName>
                                        </p:attrNameLst>
                                      </p:cBhvr>
                                      <p:to>
                                        <p:strVal val="visible"/>
                                      </p:to>
                                    </p:set>
                                    <p:anim calcmode="lin" valueType="num">
                                      <p:cBhvr additive="base">
                                        <p:cTn id="50"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16">
                                            <p:txEl>
                                              <p:pRg st="0" end="0"/>
                                            </p:txEl>
                                          </p:spTgt>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iterate type="wd">
                                    <p:tmPct val="10000"/>
                                  </p:iterate>
                                  <p:childTnLst>
                                    <p:set>
                                      <p:cBhvr>
                                        <p:cTn id="53" dur="1" fill="hold">
                                          <p:stCondLst>
                                            <p:cond delay="0"/>
                                          </p:stCondLst>
                                        </p:cTn>
                                        <p:tgtEl>
                                          <p:spTgt spid="16">
                                            <p:txEl>
                                              <p:pRg st="1" end="1"/>
                                            </p:txEl>
                                          </p:spTgt>
                                        </p:tgtEl>
                                        <p:attrNameLst>
                                          <p:attrName>style.visibility</p:attrName>
                                        </p:attrNameLst>
                                      </p:cBhvr>
                                      <p:to>
                                        <p:strVal val="visible"/>
                                      </p:to>
                                    </p:set>
                                    <p:anim calcmode="lin" valueType="num">
                                      <p:cBhvr additive="base">
                                        <p:cTn id="54"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16">
                                            <p:txEl>
                                              <p:pRg st="1" end="1"/>
                                            </p:txEl>
                                          </p:spTgt>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iterate type="wd">
                                    <p:tmPct val="10000"/>
                                  </p:iterate>
                                  <p:childTnLst>
                                    <p:set>
                                      <p:cBhvr>
                                        <p:cTn id="57" dur="1" fill="hold">
                                          <p:stCondLst>
                                            <p:cond delay="0"/>
                                          </p:stCondLst>
                                        </p:cTn>
                                        <p:tgtEl>
                                          <p:spTgt spid="16">
                                            <p:txEl>
                                              <p:pRg st="2" end="2"/>
                                            </p:txEl>
                                          </p:spTgt>
                                        </p:tgtEl>
                                        <p:attrNameLst>
                                          <p:attrName>style.visibility</p:attrName>
                                        </p:attrNameLst>
                                      </p:cBhvr>
                                      <p:to>
                                        <p:strVal val="visible"/>
                                      </p:to>
                                    </p:set>
                                    <p:anim calcmode="lin" valueType="num">
                                      <p:cBhvr additive="base">
                                        <p:cTn id="58" dur="500" fill="hold"/>
                                        <p:tgtEl>
                                          <p:spTgt spid="16">
                                            <p:txEl>
                                              <p:pRg st="2" end="2"/>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16">
                                            <p:txEl>
                                              <p:pRg st="2" end="2"/>
                                            </p:txEl>
                                          </p:spTgt>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iterate type="wd">
                                    <p:tmPct val="10000"/>
                                  </p:iterate>
                                  <p:childTnLst>
                                    <p:set>
                                      <p:cBhvr>
                                        <p:cTn id="61" dur="1" fill="hold">
                                          <p:stCondLst>
                                            <p:cond delay="0"/>
                                          </p:stCondLst>
                                        </p:cTn>
                                        <p:tgtEl>
                                          <p:spTgt spid="16">
                                            <p:txEl>
                                              <p:pRg st="3" end="3"/>
                                            </p:txEl>
                                          </p:spTgt>
                                        </p:tgtEl>
                                        <p:attrNameLst>
                                          <p:attrName>style.visibility</p:attrName>
                                        </p:attrNameLst>
                                      </p:cBhvr>
                                      <p:to>
                                        <p:strVal val="visible"/>
                                      </p:to>
                                    </p:set>
                                    <p:anim calcmode="lin" valueType="num">
                                      <p:cBhvr additive="base">
                                        <p:cTn id="62" dur="500" fill="hold"/>
                                        <p:tgtEl>
                                          <p:spTgt spid="16">
                                            <p:txEl>
                                              <p:pRg st="3" end="3"/>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1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build="p">
        <p:tmplLst>
          <p:tmpl lvl="1">
            <p:tnLst>
              <p:par>
                <p:cTn presetID="2" presetClass="entr" presetSubtype="1" fill="hold" nodeType="afterEffect">
                  <p:stCondLst>
                    <p:cond delay="0"/>
                  </p:stCondLst>
                  <p:iterate type="lt">
                    <p:tmPct val="10000"/>
                  </p:iterate>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0-#ppt_h/2"/>
                          </p:val>
                        </p:tav>
                        <p:tav tm="100000">
                          <p:val>
                            <p:strVal val="#ppt_y"/>
                          </p:val>
                        </p:tav>
                      </p:tavLst>
                    </p:anim>
                  </p:childTnLst>
                </p:cTn>
              </p:par>
            </p:tnLst>
          </p:tmpl>
        </p:tmplLst>
      </p:bldP>
      <p:bldP spid="10" grpId="0"/>
      <p:bldP spid="11" grpId="0" animBg="1"/>
      <p:bldP spid="12" grpId="0" build="p">
        <p:tmplLst>
          <p:tmpl lvl="1">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uiExpand="1" build="p">
        <p:tmplLst>
          <p:tmpl lvl="1">
            <p:tnLst>
              <p:par>
                <p:cTn presetID="2" presetClass="entr" presetSubtype="4" fill="hold" nodeType="withEffect">
                  <p:stCondLst>
                    <p:cond delay="0"/>
                  </p:stCondLst>
                  <p:iterate type="wd">
                    <p:tmPct val="10000"/>
                  </p:iterate>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ppt_x"/>
                          </p:val>
                        </p:tav>
                        <p:tav tm="100000">
                          <p:val>
                            <p:strVal val="#ppt_x"/>
                          </p:val>
                        </p:tav>
                      </p:tavLst>
                    </p:anim>
                    <p:anim calcmode="lin" valueType="num">
                      <p:cBhvr additive="base">
                        <p:cTn dur="500" fill="hold"/>
                        <p:tgtEl>
                          <p:spTgt spid="15"/>
                        </p:tgtEl>
                        <p:attrNameLst>
                          <p:attrName>ppt_y</p:attrName>
                        </p:attrNameLst>
                      </p:cBhvr>
                      <p:tavLst>
                        <p:tav tm="0">
                          <p:val>
                            <p:strVal val="1+#ppt_h/2"/>
                          </p:val>
                        </p:tav>
                        <p:tav tm="100000">
                          <p:val>
                            <p:strVal val="#ppt_y"/>
                          </p:val>
                        </p:tav>
                      </p:tavLst>
                    </p:anim>
                  </p:childTnLst>
                </p:cTn>
              </p:par>
            </p:tnLst>
          </p:tmpl>
        </p:tmplLst>
      </p:bldP>
      <p:bldP spid="16" grpId="0" uiExpand="1" build="p">
        <p:tmplLst>
          <p:tmpl lvl="1">
            <p:tnLst>
              <p:par>
                <p:cTn presetID="2" presetClass="entr" presetSubtype="4" fill="hold" nodeType="withEffect">
                  <p:stCondLst>
                    <p:cond delay="0"/>
                  </p:stCondLst>
                  <p:iterate type="wd">
                    <p:tmPct val="10000"/>
                  </p:iterate>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ppt_x"/>
                          </p:val>
                        </p:tav>
                        <p:tav tm="100000">
                          <p:val>
                            <p:strVal val="#ppt_x"/>
                          </p:val>
                        </p:tav>
                      </p:tavLst>
                    </p:anim>
                    <p:anim calcmode="lin" valueType="num">
                      <p:cBhvr additive="base">
                        <p:cTn dur="500" fill="hold"/>
                        <p:tgtEl>
                          <p:spTgt spid="16"/>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콘텐츠 2개">
    <p:spTree>
      <p:nvGrpSpPr>
        <p:cNvPr id="1" name=""/>
        <p:cNvGrpSpPr/>
        <p:nvPr/>
      </p:nvGrpSpPr>
      <p:grpSpPr>
        <a:xfrm>
          <a:off x="0" y="0"/>
          <a:ext cx="0" cy="0"/>
          <a:chOff x="0" y="0"/>
          <a:chExt cx="0" cy="0"/>
        </a:xfrm>
      </p:grpSpPr>
      <p:sp>
        <p:nvSpPr>
          <p:cNvPr id="5" name="날짜 개체 틀 4"/>
          <p:cNvSpPr>
            <a:spLocks noGrp="1"/>
          </p:cNvSpPr>
          <p:nvPr>
            <p:ph type="dt" sz="half" idx="10"/>
          </p:nvPr>
        </p:nvSpPr>
        <p:spPr/>
        <p:txBody>
          <a:bodyPr/>
          <a:lstStyle/>
          <a:p>
            <a:fld id="{2D2892E9-D146-4B01-9BEA-D9A29B01394F}" type="datetimeFigureOut">
              <a:rPr lang="ko-KR" altLang="en-US" smtClean="0"/>
              <a:pPr/>
              <a:t>2021-03-12</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C37D8B57-6416-4971-863C-DE548A2FD4C7}" type="slidenum">
              <a:rPr lang="ko-KR" altLang="en-US" smtClean="0"/>
              <a:pPr/>
              <a:t>‹#›</a:t>
            </a:fld>
            <a:endParaRPr lang="ko-KR" altLang="en-US"/>
          </a:p>
        </p:txBody>
      </p:sp>
      <p:pic>
        <p:nvPicPr>
          <p:cNvPr id="15" name="그림 14"/>
          <p:cNvPicPr>
            <a:picLocks noChangeAspect="1"/>
          </p:cNvPicPr>
          <p:nvPr userDrawn="1"/>
        </p:nvPicPr>
        <p:blipFill>
          <a:blip r:embed="rId2" cstate="screen">
            <a:extLst>
              <a:ext uri="{28A0092B-C50C-407E-A947-70E740481C1C}">
                <a14:useLocalDpi xmlns:a14="http://schemas.microsoft.com/office/drawing/2010/main" xmlns=""/>
              </a:ext>
            </a:extLst>
          </a:blip>
          <a:srcRect/>
          <a:stretch>
            <a:fillRect/>
          </a:stretch>
        </p:blipFill>
        <p:spPr>
          <a:xfrm>
            <a:off x="0" y="0"/>
            <a:ext cx="12192000" cy="6858000"/>
          </a:xfrm>
          <a:prstGeom prst="rect">
            <a:avLst/>
          </a:prstGeom>
        </p:spPr>
      </p:pic>
      <p:sp>
        <p:nvSpPr>
          <p:cNvPr id="16" name="직사각형 15"/>
          <p:cNvSpPr/>
          <p:nvPr userDrawn="1"/>
        </p:nvSpPr>
        <p:spPr>
          <a:xfrm>
            <a:off x="0" y="0"/>
            <a:ext cx="12192000" cy="45146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tx1">
                    <a:lumMod val="75000"/>
                    <a:lumOff val="25000"/>
                    <a:alpha val="0"/>
                  </a:schemeClr>
                </a:solidFill>
              </a:ln>
              <a:latin typeface="+mn-lt"/>
            </a:endParaRPr>
          </a:p>
        </p:txBody>
      </p:sp>
      <p:sp>
        <p:nvSpPr>
          <p:cNvPr id="17" name="텍스트 개체 틀 9"/>
          <p:cNvSpPr>
            <a:spLocks noGrp="1"/>
          </p:cNvSpPr>
          <p:nvPr>
            <p:ph type="body" sz="quarter" idx="14" hasCustomPrompt="1"/>
          </p:nvPr>
        </p:nvSpPr>
        <p:spPr>
          <a:xfrm>
            <a:off x="320319" y="48140"/>
            <a:ext cx="11551363" cy="357935"/>
          </a:xfrm>
        </p:spPr>
        <p:txBody>
          <a:bodyPr anchor="ctr" anchorCtr="0">
            <a:noAutofit/>
          </a:bodyPr>
          <a:lstStyle>
            <a:lvl1pPr marL="0" indent="0" algn="ctr">
              <a:buNone/>
              <a:defRPr sz="2400" b="0" i="1">
                <a:ln>
                  <a:solidFill>
                    <a:schemeClr val="tx1">
                      <a:lumMod val="75000"/>
                      <a:lumOff val="25000"/>
                      <a:alpha val="0"/>
                    </a:schemeClr>
                  </a:solidFill>
                </a:ln>
                <a:solidFill>
                  <a:schemeClr val="bg1"/>
                </a:solidFill>
                <a:latin typeface="+mn-lt"/>
                <a:ea typeface="+mj-ea"/>
              </a:defRPr>
            </a:lvl1pPr>
            <a:lvl2pPr>
              <a:defRPr sz="1400">
                <a:latin typeface="+mj-ea"/>
                <a:ea typeface="+mj-ea"/>
              </a:defRPr>
            </a:lvl2pPr>
            <a:lvl3pPr>
              <a:defRPr sz="1200">
                <a:latin typeface="+mj-ea"/>
                <a:ea typeface="+mj-ea"/>
              </a:defRPr>
            </a:lvl3pPr>
            <a:lvl4pPr>
              <a:defRPr sz="1100">
                <a:latin typeface="+mj-ea"/>
                <a:ea typeface="+mj-ea"/>
              </a:defRPr>
            </a:lvl4pPr>
            <a:lvl5pPr>
              <a:defRPr sz="1100">
                <a:latin typeface="+mj-ea"/>
                <a:ea typeface="+mj-ea"/>
              </a:defRPr>
            </a:lvl5pPr>
          </a:lstStyle>
          <a:p>
            <a:pPr lvl="0"/>
            <a:r>
              <a:rPr lang="en-US" altLang="ko-KR"/>
              <a:t>Presentation title</a:t>
            </a:r>
          </a:p>
        </p:txBody>
      </p:sp>
      <p:sp>
        <p:nvSpPr>
          <p:cNvPr id="18" name="직사각형 17"/>
          <p:cNvSpPr/>
          <p:nvPr userDrawn="1"/>
        </p:nvSpPr>
        <p:spPr>
          <a:xfrm>
            <a:off x="0" y="451466"/>
            <a:ext cx="12192000" cy="296652"/>
          </a:xfrm>
          <a:prstGeom prst="rect">
            <a:avLst/>
          </a:prstGeom>
          <a:pattFill prst="dkDnDiag">
            <a:fgClr>
              <a:schemeClr val="accent2">
                <a:lumMod val="60000"/>
                <a:lumOff val="40000"/>
              </a:schemeClr>
            </a:fgClr>
            <a:bgClr>
              <a:schemeClr val="accent4">
                <a:lumMod val="40000"/>
                <a:lumOff val="6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b="1"/>
          </a:p>
        </p:txBody>
      </p:sp>
      <p:sp>
        <p:nvSpPr>
          <p:cNvPr id="19" name="텍스트 개체 틀 9"/>
          <p:cNvSpPr>
            <a:spLocks noGrp="1"/>
          </p:cNvSpPr>
          <p:nvPr>
            <p:ph type="body" sz="quarter" idx="13" hasCustomPrompt="1"/>
          </p:nvPr>
        </p:nvSpPr>
        <p:spPr>
          <a:xfrm>
            <a:off x="320319" y="460534"/>
            <a:ext cx="11551363" cy="268922"/>
          </a:xfrm>
        </p:spPr>
        <p:txBody>
          <a:bodyPr anchor="ctr" anchorCtr="0">
            <a:noAutofit/>
          </a:bodyPr>
          <a:lstStyle>
            <a:lvl1pPr marL="0" indent="0" algn="ctr">
              <a:buNone/>
              <a:defRPr sz="1600" b="1" i="1">
                <a:ln>
                  <a:solidFill>
                    <a:schemeClr val="accent1">
                      <a:alpha val="0"/>
                    </a:schemeClr>
                  </a:solidFill>
                </a:ln>
                <a:solidFill>
                  <a:schemeClr val="tx1">
                    <a:lumMod val="85000"/>
                    <a:lumOff val="15000"/>
                  </a:schemeClr>
                </a:solidFill>
                <a:latin typeface="+mn-lt"/>
                <a:ea typeface="+mj-ea"/>
              </a:defRPr>
            </a:lvl1pPr>
            <a:lvl2pPr>
              <a:defRPr sz="1400">
                <a:latin typeface="+mj-ea"/>
                <a:ea typeface="+mj-ea"/>
              </a:defRPr>
            </a:lvl2pPr>
            <a:lvl3pPr>
              <a:defRPr sz="1200">
                <a:latin typeface="+mj-ea"/>
                <a:ea typeface="+mj-ea"/>
              </a:defRPr>
            </a:lvl3pPr>
            <a:lvl4pPr>
              <a:defRPr sz="1100">
                <a:latin typeface="+mj-ea"/>
                <a:ea typeface="+mj-ea"/>
              </a:defRPr>
            </a:lvl4pPr>
            <a:lvl5pPr>
              <a:defRPr sz="1100">
                <a:latin typeface="+mj-ea"/>
                <a:ea typeface="+mj-ea"/>
              </a:defRPr>
            </a:lvl5pPr>
          </a:lstStyle>
          <a:p>
            <a:pPr lvl="0"/>
            <a:r>
              <a:rPr lang="en-US" altLang="ko-KR"/>
              <a:t>Simple presentation design – rion powerpoint</a:t>
            </a:r>
            <a:endParaRPr lang="ko-KR" altLang="en-US" dirty="0"/>
          </a:p>
        </p:txBody>
      </p:sp>
      <p:sp>
        <p:nvSpPr>
          <p:cNvPr id="20" name="그림 개체 틀 18"/>
          <p:cNvSpPr>
            <a:spLocks noGrp="1"/>
          </p:cNvSpPr>
          <p:nvPr>
            <p:ph type="pic" sz="quarter" idx="15"/>
          </p:nvPr>
        </p:nvSpPr>
        <p:spPr>
          <a:xfrm>
            <a:off x="245369" y="902328"/>
            <a:ext cx="5737067" cy="2955621"/>
          </a:xfrm>
        </p:spPr>
        <p:txBody>
          <a:bodyPr>
            <a:normAutofit/>
          </a:bodyPr>
          <a:lstStyle>
            <a:lvl1pPr marL="0" indent="0" algn="ctr">
              <a:buNone/>
              <a:defRPr sz="1400"/>
            </a:lvl1pPr>
          </a:lstStyle>
          <a:p>
            <a:endParaRPr lang="ko-KR" altLang="en-US"/>
          </a:p>
        </p:txBody>
      </p:sp>
      <p:sp>
        <p:nvSpPr>
          <p:cNvPr id="21" name="그림 개체 틀 18"/>
          <p:cNvSpPr>
            <a:spLocks noGrp="1"/>
          </p:cNvSpPr>
          <p:nvPr>
            <p:ph type="pic" sz="quarter" idx="18"/>
          </p:nvPr>
        </p:nvSpPr>
        <p:spPr>
          <a:xfrm>
            <a:off x="6092370" y="902328"/>
            <a:ext cx="5854261" cy="2955621"/>
          </a:xfrm>
        </p:spPr>
        <p:txBody>
          <a:bodyPr>
            <a:normAutofit/>
          </a:bodyPr>
          <a:lstStyle>
            <a:lvl1pPr marL="0" indent="0" algn="ctr">
              <a:buNone/>
              <a:defRPr sz="1400"/>
            </a:lvl1pPr>
          </a:lstStyle>
          <a:p>
            <a:endParaRPr lang="ko-KR" altLang="en-US"/>
          </a:p>
        </p:txBody>
      </p:sp>
      <p:sp>
        <p:nvSpPr>
          <p:cNvPr id="22" name="텍스트 개체 틀 9"/>
          <p:cNvSpPr>
            <a:spLocks noGrp="1"/>
          </p:cNvSpPr>
          <p:nvPr>
            <p:ph type="body" sz="quarter" idx="20" hasCustomPrompt="1"/>
          </p:nvPr>
        </p:nvSpPr>
        <p:spPr>
          <a:xfrm>
            <a:off x="245370" y="3943928"/>
            <a:ext cx="11701261" cy="2616982"/>
          </a:xfrm>
          <a:solidFill>
            <a:schemeClr val="tx2">
              <a:lumMod val="20000"/>
              <a:lumOff val="80000"/>
              <a:alpha val="70000"/>
            </a:schemeClr>
          </a:solidFill>
        </p:spPr>
        <p:txBody>
          <a:bodyPr anchor="ctr" anchorCtr="0">
            <a:noAutofit/>
          </a:bodyPr>
          <a:lstStyle>
            <a:lvl1pPr marL="342900" marR="0" indent="-342900" algn="l" defTabSz="914400" rtl="0" eaLnBrk="1" fontAlgn="auto" latinLnBrk="1" hangingPunct="1">
              <a:lnSpc>
                <a:spcPct val="90000"/>
              </a:lnSpc>
              <a:spcBef>
                <a:spcPts val="1000"/>
              </a:spcBef>
              <a:spcAft>
                <a:spcPts val="0"/>
              </a:spcAft>
              <a:buClrTx/>
              <a:buSzTx/>
              <a:buFont typeface="+mj-lt"/>
              <a:buAutoNum type="arabicPeriod"/>
              <a:tabLst/>
              <a:defRPr sz="1300" b="0" i="1" baseline="0">
                <a:ln>
                  <a:solidFill>
                    <a:schemeClr val="accent1">
                      <a:alpha val="0"/>
                    </a:schemeClr>
                  </a:solidFill>
                </a:ln>
                <a:solidFill>
                  <a:schemeClr val="tx1">
                    <a:lumMod val="75000"/>
                    <a:lumOff val="25000"/>
                  </a:schemeClr>
                </a:solidFill>
                <a:latin typeface="+mn-lt"/>
                <a:ea typeface="+mj-ea"/>
              </a:defRPr>
            </a:lvl1pPr>
            <a:lvl2pPr>
              <a:defRPr sz="1400">
                <a:latin typeface="+mj-ea"/>
                <a:ea typeface="+mj-ea"/>
              </a:defRPr>
            </a:lvl2pPr>
            <a:lvl3pPr>
              <a:defRPr sz="1200">
                <a:latin typeface="+mj-ea"/>
                <a:ea typeface="+mj-ea"/>
              </a:defRPr>
            </a:lvl3pPr>
            <a:lvl4pPr>
              <a:defRPr sz="1100">
                <a:latin typeface="+mj-ea"/>
                <a:ea typeface="+mj-ea"/>
              </a:defRPr>
            </a:lvl4pPr>
            <a:lvl5pPr>
              <a:defRPr sz="1100">
                <a:latin typeface="+mj-ea"/>
                <a:ea typeface="+mj-ea"/>
              </a:defRPr>
            </a:lvl5pPr>
          </a:lstStyle>
          <a:p>
            <a:pPr marL="342900" indent="-342900">
              <a:buFont typeface="+mj-lt"/>
              <a:buAutoNum type="arabicPeriod"/>
            </a:pPr>
            <a:r>
              <a:rPr lang="en-US" altLang="ko-KR"/>
              <a:t>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Nullam dictum felis eu pede mollis pretium. Integer tincidunt. Cras dapibus. Vivamus elementum. </a:t>
            </a:r>
          </a:p>
          <a:p>
            <a:pPr marL="342900" indent="-342900">
              <a:buFont typeface="+mj-lt"/>
              <a:buAutoNum type="arabicPeriod"/>
            </a:pPr>
            <a:r>
              <a:rPr lang="en-US" altLang="ko-KR"/>
              <a:t>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Nullam dictum felis eu pede mollis pretium. Integer tincidunt. Cras dapibus. Vivamus elementum. </a:t>
            </a:r>
          </a:p>
        </p:txBody>
      </p:sp>
    </p:spTree>
    <p:extLst>
      <p:ext uri="{BB962C8B-B14F-4D97-AF65-F5344CB8AC3E}">
        <p14:creationId xmlns:p14="http://schemas.microsoft.com/office/powerpoint/2010/main" xmlns="" val="473024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250" fill="hold"/>
                                        <p:tgtEl>
                                          <p:spTgt spid="16"/>
                                        </p:tgtEl>
                                        <p:attrNameLst>
                                          <p:attrName>ppt_x</p:attrName>
                                        </p:attrNameLst>
                                      </p:cBhvr>
                                      <p:tavLst>
                                        <p:tav tm="0">
                                          <p:val>
                                            <p:strVal val="0-#ppt_w/2"/>
                                          </p:val>
                                        </p:tav>
                                        <p:tav tm="100000">
                                          <p:val>
                                            <p:strVal val="#ppt_x"/>
                                          </p:val>
                                        </p:tav>
                                      </p:tavLst>
                                    </p:anim>
                                    <p:anim calcmode="lin" valueType="num">
                                      <p:cBhvr additive="base">
                                        <p:cTn id="8" dur="25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250" fill="hold"/>
                                        <p:tgtEl>
                                          <p:spTgt spid="18"/>
                                        </p:tgtEl>
                                        <p:attrNameLst>
                                          <p:attrName>ppt_x</p:attrName>
                                        </p:attrNameLst>
                                      </p:cBhvr>
                                      <p:tavLst>
                                        <p:tav tm="0">
                                          <p:val>
                                            <p:strVal val="0-#ppt_w/2"/>
                                          </p:val>
                                        </p:tav>
                                        <p:tav tm="100000">
                                          <p:val>
                                            <p:strVal val="#ppt_x"/>
                                          </p:val>
                                        </p:tav>
                                      </p:tavLst>
                                    </p:anim>
                                    <p:anim calcmode="lin" valueType="num">
                                      <p:cBhvr additive="base">
                                        <p:cTn id="13" dur="25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1" fill="hold" grpId="0" nodeType="afterEffect">
                                  <p:stCondLst>
                                    <p:cond delay="0"/>
                                  </p:stCondLst>
                                  <p:iterate type="lt">
                                    <p:tmPct val="10000"/>
                                  </p:iterate>
                                  <p:childTnLst>
                                    <p:set>
                                      <p:cBhvr>
                                        <p:cTn id="16" dur="1" fill="hold">
                                          <p:stCondLst>
                                            <p:cond delay="0"/>
                                          </p:stCondLst>
                                        </p:cTn>
                                        <p:tgtEl>
                                          <p:spTgt spid="17">
                                            <p:txEl>
                                              <p:pRg st="0" end="0"/>
                                            </p:txEl>
                                          </p:spTgt>
                                        </p:tgtEl>
                                        <p:attrNameLst>
                                          <p:attrName>style.visibility</p:attrName>
                                        </p:attrNameLst>
                                      </p:cBhvr>
                                      <p:to>
                                        <p:strVal val="visible"/>
                                      </p:to>
                                    </p:set>
                                    <p:anim calcmode="lin" valueType="num">
                                      <p:cBhvr additive="base">
                                        <p:cTn id="17"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7">
                                            <p:txEl>
                                              <p:pRg st="0" end="0"/>
                                            </p:txEl>
                                          </p:spTgt>
                                        </p:tgtEl>
                                        <p:attrNameLst>
                                          <p:attrName>ppt_y</p:attrName>
                                        </p:attrNameLst>
                                      </p:cBhvr>
                                      <p:tavLst>
                                        <p:tav tm="0">
                                          <p:val>
                                            <p:strVal val="0-#ppt_h/2"/>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19">
                                            <p:txEl>
                                              <p:pRg st="0" end="0"/>
                                            </p:txEl>
                                          </p:spTgt>
                                        </p:tgtEl>
                                        <p:attrNameLst>
                                          <p:attrName>style.visibility</p:attrName>
                                        </p:attrNameLst>
                                      </p:cBhvr>
                                      <p:to>
                                        <p:strVal val="visible"/>
                                      </p:to>
                                    </p:set>
                                    <p:animEffect transition="in" filter="fade">
                                      <p:cBhvr>
                                        <p:cTn id="21" dur="500"/>
                                        <p:tgtEl>
                                          <p:spTgt spid="19">
                                            <p:txEl>
                                              <p:pRg st="0" end="0"/>
                                            </p:txEl>
                                          </p:spTgt>
                                        </p:tgtEl>
                                      </p:cBhvr>
                                    </p:animEffect>
                                  </p:childTnLst>
                                </p:cTn>
                              </p:par>
                            </p:childTnLst>
                          </p:cTn>
                        </p:par>
                        <p:par>
                          <p:cTn id="22" fill="hold">
                            <p:stCondLst>
                              <p:cond delay="1800"/>
                            </p:stCondLst>
                            <p:childTnLst>
                              <p:par>
                                <p:cTn id="23" presetID="2" presetClass="entr" presetSubtype="8" fill="hold" grpId="0" nodeType="afterEffect" nodePh="1">
                                  <p:stCondLst>
                                    <p:cond delay="0"/>
                                  </p:stCondLst>
                                  <p:endCondLst>
                                    <p:cond evt="begin" delay="0">
                                      <p:tn val="23"/>
                                    </p:cond>
                                  </p:end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nodePh="1">
                                  <p:stCondLst>
                                    <p:cond delay="0"/>
                                  </p:stCondLst>
                                  <p:endCondLst>
                                    <p:cond evt="begin" delay="0">
                                      <p:tn val="27"/>
                                    </p:cond>
                                  </p:end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1+#ppt_w/2"/>
                                          </p:val>
                                        </p:tav>
                                        <p:tav tm="100000">
                                          <p:val>
                                            <p:strVal val="#ppt_x"/>
                                          </p:val>
                                        </p:tav>
                                      </p:tavLst>
                                    </p:anim>
                                    <p:anim calcmode="lin" valueType="num">
                                      <p:cBhvr additive="base">
                                        <p:cTn id="30" dur="500" fill="hold"/>
                                        <p:tgtEl>
                                          <p:spTgt spid="21"/>
                                        </p:tgtEl>
                                        <p:attrNameLst>
                                          <p:attrName>ppt_y</p:attrName>
                                        </p:attrNameLst>
                                      </p:cBhvr>
                                      <p:tavLst>
                                        <p:tav tm="0">
                                          <p:val>
                                            <p:strVal val="#ppt_y"/>
                                          </p:val>
                                        </p:tav>
                                        <p:tav tm="100000">
                                          <p:val>
                                            <p:strVal val="#ppt_y"/>
                                          </p:val>
                                        </p:tav>
                                      </p:tavLst>
                                    </p:anim>
                                  </p:childTnLst>
                                </p:cTn>
                              </p:par>
                            </p:childTnLst>
                          </p:cTn>
                        </p:par>
                        <p:par>
                          <p:cTn id="31" fill="hold">
                            <p:stCondLst>
                              <p:cond delay="2300"/>
                            </p:stCondLst>
                            <p:childTnLst>
                              <p:par>
                                <p:cTn id="32" presetID="10" presetClass="entr" presetSubtype="0" fill="hold" grpId="0" nodeType="afterEffect">
                                  <p:stCondLst>
                                    <p:cond delay="0"/>
                                  </p:stCondLst>
                                  <p:childTnLst>
                                    <p:set>
                                      <p:cBhvr>
                                        <p:cTn id="33" dur="1" fill="hold">
                                          <p:stCondLst>
                                            <p:cond delay="0"/>
                                          </p:stCondLst>
                                        </p:cTn>
                                        <p:tgtEl>
                                          <p:spTgt spid="22">
                                            <p:bg/>
                                          </p:spTgt>
                                        </p:tgtEl>
                                        <p:attrNameLst>
                                          <p:attrName>style.visibility</p:attrName>
                                        </p:attrNameLst>
                                      </p:cBhvr>
                                      <p:to>
                                        <p:strVal val="visible"/>
                                      </p:to>
                                    </p:set>
                                    <p:animEffect transition="in" filter="fade">
                                      <p:cBhvr>
                                        <p:cTn id="34" dur="500"/>
                                        <p:tgtEl>
                                          <p:spTgt spid="22">
                                            <p:bg/>
                                          </p:spTgt>
                                        </p:tgtEl>
                                      </p:cBhvr>
                                    </p:animEffect>
                                  </p:childTnLst>
                                </p:cTn>
                              </p:par>
                            </p:childTnLst>
                          </p:cTn>
                        </p:par>
                        <p:par>
                          <p:cTn id="35" fill="hold">
                            <p:stCondLst>
                              <p:cond delay="2800"/>
                            </p:stCondLst>
                            <p:childTnLst>
                              <p:par>
                                <p:cTn id="36" presetID="10" presetClass="entr" presetSubtype="0" fill="hold" grpId="0" nodeType="afterEffect">
                                  <p:stCondLst>
                                    <p:cond delay="0"/>
                                  </p:stCondLst>
                                  <p:childTnLst>
                                    <p:set>
                                      <p:cBhvr>
                                        <p:cTn id="37" dur="1" fill="hold">
                                          <p:stCondLst>
                                            <p:cond delay="0"/>
                                          </p:stCondLst>
                                        </p:cTn>
                                        <p:tgtEl>
                                          <p:spTgt spid="22">
                                            <p:txEl>
                                              <p:pRg st="0" end="0"/>
                                            </p:txEl>
                                          </p:spTgt>
                                        </p:tgtEl>
                                        <p:attrNameLst>
                                          <p:attrName>style.visibility</p:attrName>
                                        </p:attrNameLst>
                                      </p:cBhvr>
                                      <p:to>
                                        <p:strVal val="visible"/>
                                      </p:to>
                                    </p:set>
                                    <p:animEffect transition="in" filter="fade">
                                      <p:cBhvr>
                                        <p:cTn id="38" dur="500"/>
                                        <p:tgtEl>
                                          <p:spTgt spid="22">
                                            <p:txEl>
                                              <p:pRg st="0" end="0"/>
                                            </p:txEl>
                                          </p:spTgt>
                                        </p:tgtEl>
                                      </p:cBhvr>
                                    </p:animEffect>
                                  </p:childTnLst>
                                </p:cTn>
                              </p:par>
                            </p:childTnLst>
                          </p:cTn>
                        </p:par>
                        <p:par>
                          <p:cTn id="39" fill="hold">
                            <p:stCondLst>
                              <p:cond delay="3300"/>
                            </p:stCondLst>
                            <p:childTnLst>
                              <p:par>
                                <p:cTn id="40" presetID="10" presetClass="entr" presetSubtype="0" fill="hold" grpId="0" nodeType="afterEffect">
                                  <p:stCondLst>
                                    <p:cond delay="0"/>
                                  </p:stCondLst>
                                  <p:childTnLst>
                                    <p:set>
                                      <p:cBhvr>
                                        <p:cTn id="41" dur="1" fill="hold">
                                          <p:stCondLst>
                                            <p:cond delay="0"/>
                                          </p:stCondLst>
                                        </p:cTn>
                                        <p:tgtEl>
                                          <p:spTgt spid="22">
                                            <p:txEl>
                                              <p:pRg st="1" end="1"/>
                                            </p:txEl>
                                          </p:spTgt>
                                        </p:tgtEl>
                                        <p:attrNameLst>
                                          <p:attrName>style.visibility</p:attrName>
                                        </p:attrNameLst>
                                      </p:cBhvr>
                                      <p:to>
                                        <p:strVal val="visible"/>
                                      </p:to>
                                    </p:set>
                                    <p:animEffect transition="in" filter="fade">
                                      <p:cBhvr>
                                        <p:cTn id="42" dur="500"/>
                                        <p:tgtEl>
                                          <p:spTgt spid="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build="p"/>
      <p:bldP spid="18" grpId="0" animBg="1"/>
      <p:bldP spid="19" grpId="0" build="p"/>
      <p:bldP spid="20" grpId="0"/>
      <p:bldP spid="21" grpId="0"/>
      <p:bldP spid="22" grpId="0" build="p" animBg="1">
        <p:tmplLst>
          <p:tmpl>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비교">
    <p:spTree>
      <p:nvGrpSpPr>
        <p:cNvPr id="1" name=""/>
        <p:cNvGrpSpPr/>
        <p:nvPr/>
      </p:nvGrpSpPr>
      <p:grpSpPr>
        <a:xfrm>
          <a:off x="0" y="0"/>
          <a:ext cx="0" cy="0"/>
          <a:chOff x="0" y="0"/>
          <a:chExt cx="0" cy="0"/>
        </a:xfrm>
      </p:grpSpPr>
      <p:sp>
        <p:nvSpPr>
          <p:cNvPr id="7" name="날짜 개체 틀 6"/>
          <p:cNvSpPr>
            <a:spLocks noGrp="1"/>
          </p:cNvSpPr>
          <p:nvPr>
            <p:ph type="dt" sz="half" idx="10"/>
          </p:nvPr>
        </p:nvSpPr>
        <p:spPr/>
        <p:txBody>
          <a:bodyPr/>
          <a:lstStyle/>
          <a:p>
            <a:fld id="{2D2892E9-D146-4B01-9BEA-D9A29B01394F}" type="datetimeFigureOut">
              <a:rPr lang="ko-KR" altLang="en-US" smtClean="0"/>
              <a:pPr/>
              <a:t>2021-03-12</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C37D8B57-6416-4971-863C-DE548A2FD4C7}" type="slidenum">
              <a:rPr lang="ko-KR" altLang="en-US" smtClean="0"/>
              <a:pPr/>
              <a:t>‹#›</a:t>
            </a:fld>
            <a:endParaRPr lang="ko-KR" altLang="en-US"/>
          </a:p>
        </p:txBody>
      </p:sp>
      <p:pic>
        <p:nvPicPr>
          <p:cNvPr id="15" name="그림 14"/>
          <p:cNvPicPr>
            <a:picLocks noChangeAspect="1"/>
          </p:cNvPicPr>
          <p:nvPr userDrawn="1"/>
        </p:nvPicPr>
        <p:blipFill>
          <a:blip r:embed="rId2"/>
          <a:stretch>
            <a:fillRect/>
          </a:stretch>
        </p:blipFill>
        <p:spPr>
          <a:xfrm>
            <a:off x="0" y="0"/>
            <a:ext cx="12192000" cy="6857999"/>
          </a:xfrm>
          <a:prstGeom prst="rect">
            <a:avLst/>
          </a:prstGeom>
        </p:spPr>
      </p:pic>
      <p:sp>
        <p:nvSpPr>
          <p:cNvPr id="20" name="텍스트 개체 틀 9"/>
          <p:cNvSpPr>
            <a:spLocks noGrp="1"/>
          </p:cNvSpPr>
          <p:nvPr>
            <p:ph type="body" sz="quarter" idx="18" hasCustomPrompt="1"/>
          </p:nvPr>
        </p:nvSpPr>
        <p:spPr>
          <a:xfrm>
            <a:off x="320318" y="1005938"/>
            <a:ext cx="11551363" cy="1957719"/>
          </a:xfrm>
          <a:noFill/>
        </p:spPr>
        <p:txBody>
          <a:bodyPr>
            <a:noAutofit/>
          </a:bodyPr>
          <a:lstStyle>
            <a:lvl1pPr marL="0" marR="0" indent="0" algn="l" defTabSz="914400" rtl="0" eaLnBrk="1" fontAlgn="auto" latinLnBrk="1" hangingPunct="1">
              <a:lnSpc>
                <a:spcPct val="90000"/>
              </a:lnSpc>
              <a:spcBef>
                <a:spcPts val="1000"/>
              </a:spcBef>
              <a:spcAft>
                <a:spcPts val="0"/>
              </a:spcAft>
              <a:buClrTx/>
              <a:buSzTx/>
              <a:buFont typeface="+mj-lt"/>
              <a:buNone/>
              <a:tabLst/>
              <a:defRPr sz="1300" b="0" i="1" baseline="0">
                <a:ln>
                  <a:solidFill>
                    <a:schemeClr val="accent1">
                      <a:alpha val="0"/>
                    </a:schemeClr>
                  </a:solidFill>
                </a:ln>
                <a:solidFill>
                  <a:schemeClr val="tx1">
                    <a:lumMod val="85000"/>
                    <a:lumOff val="15000"/>
                  </a:schemeClr>
                </a:solidFill>
                <a:latin typeface="+mn-lt"/>
                <a:ea typeface="+mj-ea"/>
              </a:defRPr>
            </a:lvl1pPr>
            <a:lvl2pPr>
              <a:defRPr sz="1400">
                <a:latin typeface="+mj-ea"/>
                <a:ea typeface="+mj-ea"/>
              </a:defRPr>
            </a:lvl2pPr>
            <a:lvl3pPr>
              <a:defRPr sz="1200">
                <a:latin typeface="+mj-ea"/>
                <a:ea typeface="+mj-ea"/>
              </a:defRPr>
            </a:lvl3pPr>
            <a:lvl4pPr>
              <a:defRPr sz="1100">
                <a:latin typeface="+mj-ea"/>
                <a:ea typeface="+mj-ea"/>
              </a:defRPr>
            </a:lvl4pPr>
            <a:lvl5pPr>
              <a:defRPr sz="1100">
                <a:latin typeface="+mj-ea"/>
                <a:ea typeface="+mj-ea"/>
              </a:defRPr>
            </a:lvl5pPr>
          </a:lstStyle>
          <a:p>
            <a:pPr lvl="0"/>
            <a:r>
              <a:rPr lang="en-US" altLang="ko-KR"/>
              <a:t>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Nullam dictum felis eu pede mollis pretium. Integer tincidunt. Cras dapibus. Vivamus elementum. </a:t>
            </a:r>
          </a:p>
          <a:p>
            <a:pPr lvl="0"/>
            <a:r>
              <a:rPr lang="en-US" altLang="ko-KR"/>
              <a:t>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Nullam dictum felis eu pede mollis pretium. Integer tincidunt. Cras dapibus. Vivamus elementum. </a:t>
            </a:r>
          </a:p>
          <a:p>
            <a:pPr lvl="0"/>
            <a:endParaRPr lang="en-US" altLang="ko-KR"/>
          </a:p>
        </p:txBody>
      </p:sp>
      <p:sp>
        <p:nvSpPr>
          <p:cNvPr id="21" name="그림 개체 틀 10"/>
          <p:cNvSpPr>
            <a:spLocks noGrp="1"/>
          </p:cNvSpPr>
          <p:nvPr>
            <p:ph type="pic" sz="quarter" idx="15"/>
          </p:nvPr>
        </p:nvSpPr>
        <p:spPr>
          <a:xfrm>
            <a:off x="320318" y="3260310"/>
            <a:ext cx="3729157" cy="3037035"/>
          </a:xfrm>
          <a:prstGeom prst="rect">
            <a:avLst/>
          </a:prstGeom>
        </p:spPr>
        <p:txBody>
          <a:bodyPr/>
          <a:lstStyle>
            <a:lvl1pPr algn="ctr">
              <a:defRPr sz="2400"/>
            </a:lvl1pPr>
          </a:lstStyle>
          <a:p>
            <a:endParaRPr lang="ko-KR" altLang="en-US"/>
          </a:p>
        </p:txBody>
      </p:sp>
      <p:sp>
        <p:nvSpPr>
          <p:cNvPr id="24" name="그림 개체 틀 10"/>
          <p:cNvSpPr>
            <a:spLocks noGrp="1"/>
          </p:cNvSpPr>
          <p:nvPr>
            <p:ph type="pic" sz="quarter" idx="19"/>
          </p:nvPr>
        </p:nvSpPr>
        <p:spPr>
          <a:xfrm>
            <a:off x="4231421" y="3260310"/>
            <a:ext cx="3729157" cy="3037035"/>
          </a:xfrm>
          <a:prstGeom prst="rect">
            <a:avLst/>
          </a:prstGeom>
        </p:spPr>
        <p:txBody>
          <a:bodyPr/>
          <a:lstStyle>
            <a:lvl1pPr algn="ctr">
              <a:defRPr sz="2400"/>
            </a:lvl1pPr>
          </a:lstStyle>
          <a:p>
            <a:endParaRPr lang="ko-KR" altLang="en-US"/>
          </a:p>
        </p:txBody>
      </p:sp>
      <p:sp>
        <p:nvSpPr>
          <p:cNvPr id="25" name="그림 개체 틀 10"/>
          <p:cNvSpPr>
            <a:spLocks noGrp="1"/>
          </p:cNvSpPr>
          <p:nvPr>
            <p:ph type="pic" sz="quarter" idx="20"/>
          </p:nvPr>
        </p:nvSpPr>
        <p:spPr>
          <a:xfrm>
            <a:off x="8142524" y="3260310"/>
            <a:ext cx="3729157" cy="3037035"/>
          </a:xfrm>
          <a:prstGeom prst="rect">
            <a:avLst/>
          </a:prstGeom>
        </p:spPr>
        <p:txBody>
          <a:bodyPr/>
          <a:lstStyle>
            <a:lvl1pPr algn="ctr">
              <a:defRPr sz="2400"/>
            </a:lvl1pPr>
          </a:lstStyle>
          <a:p>
            <a:endParaRPr lang="ko-KR" altLang="en-US"/>
          </a:p>
        </p:txBody>
      </p:sp>
      <p:sp>
        <p:nvSpPr>
          <p:cNvPr id="26" name="직사각형 25"/>
          <p:cNvSpPr/>
          <p:nvPr userDrawn="1"/>
        </p:nvSpPr>
        <p:spPr>
          <a:xfrm>
            <a:off x="0" y="0"/>
            <a:ext cx="12192000" cy="45146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tx1">
                    <a:lumMod val="75000"/>
                    <a:lumOff val="25000"/>
                    <a:alpha val="0"/>
                  </a:schemeClr>
                </a:solidFill>
              </a:ln>
              <a:latin typeface="+mn-lt"/>
            </a:endParaRPr>
          </a:p>
        </p:txBody>
      </p:sp>
      <p:sp>
        <p:nvSpPr>
          <p:cNvPr id="27" name="텍스트 개체 틀 9"/>
          <p:cNvSpPr>
            <a:spLocks noGrp="1"/>
          </p:cNvSpPr>
          <p:nvPr>
            <p:ph type="body" sz="quarter" idx="14" hasCustomPrompt="1"/>
          </p:nvPr>
        </p:nvSpPr>
        <p:spPr>
          <a:xfrm>
            <a:off x="320319" y="48140"/>
            <a:ext cx="11551363" cy="357935"/>
          </a:xfrm>
        </p:spPr>
        <p:txBody>
          <a:bodyPr anchor="ctr" anchorCtr="0">
            <a:noAutofit/>
          </a:bodyPr>
          <a:lstStyle>
            <a:lvl1pPr marL="0" indent="0" algn="ctr">
              <a:buNone/>
              <a:defRPr sz="2400" b="0" i="1">
                <a:ln>
                  <a:solidFill>
                    <a:schemeClr val="tx1">
                      <a:lumMod val="75000"/>
                      <a:lumOff val="25000"/>
                      <a:alpha val="0"/>
                    </a:schemeClr>
                  </a:solidFill>
                </a:ln>
                <a:solidFill>
                  <a:schemeClr val="bg1"/>
                </a:solidFill>
                <a:latin typeface="+mn-lt"/>
                <a:ea typeface="+mj-ea"/>
              </a:defRPr>
            </a:lvl1pPr>
            <a:lvl2pPr>
              <a:defRPr sz="1400">
                <a:latin typeface="+mj-ea"/>
                <a:ea typeface="+mj-ea"/>
              </a:defRPr>
            </a:lvl2pPr>
            <a:lvl3pPr>
              <a:defRPr sz="1200">
                <a:latin typeface="+mj-ea"/>
                <a:ea typeface="+mj-ea"/>
              </a:defRPr>
            </a:lvl3pPr>
            <a:lvl4pPr>
              <a:defRPr sz="1100">
                <a:latin typeface="+mj-ea"/>
                <a:ea typeface="+mj-ea"/>
              </a:defRPr>
            </a:lvl4pPr>
            <a:lvl5pPr>
              <a:defRPr sz="1100">
                <a:latin typeface="+mj-ea"/>
                <a:ea typeface="+mj-ea"/>
              </a:defRPr>
            </a:lvl5pPr>
          </a:lstStyle>
          <a:p>
            <a:pPr lvl="0"/>
            <a:r>
              <a:rPr lang="en-US" altLang="ko-KR"/>
              <a:t>Presentation title</a:t>
            </a:r>
          </a:p>
        </p:txBody>
      </p:sp>
      <p:sp>
        <p:nvSpPr>
          <p:cNvPr id="28" name="직사각형 27"/>
          <p:cNvSpPr/>
          <p:nvPr userDrawn="1"/>
        </p:nvSpPr>
        <p:spPr>
          <a:xfrm>
            <a:off x="0" y="451466"/>
            <a:ext cx="12192000" cy="296652"/>
          </a:xfrm>
          <a:prstGeom prst="rect">
            <a:avLst/>
          </a:prstGeom>
          <a:pattFill prst="dkDnDiag">
            <a:fgClr>
              <a:schemeClr val="accent2">
                <a:lumMod val="60000"/>
                <a:lumOff val="40000"/>
              </a:schemeClr>
            </a:fgClr>
            <a:bgClr>
              <a:schemeClr val="accent4">
                <a:lumMod val="40000"/>
                <a:lumOff val="6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b="1"/>
          </a:p>
        </p:txBody>
      </p:sp>
      <p:sp>
        <p:nvSpPr>
          <p:cNvPr id="29" name="텍스트 개체 틀 9"/>
          <p:cNvSpPr>
            <a:spLocks noGrp="1"/>
          </p:cNvSpPr>
          <p:nvPr>
            <p:ph type="body" sz="quarter" idx="13" hasCustomPrompt="1"/>
          </p:nvPr>
        </p:nvSpPr>
        <p:spPr>
          <a:xfrm>
            <a:off x="320319" y="460534"/>
            <a:ext cx="11551363" cy="268922"/>
          </a:xfrm>
        </p:spPr>
        <p:txBody>
          <a:bodyPr anchor="ctr" anchorCtr="0">
            <a:noAutofit/>
          </a:bodyPr>
          <a:lstStyle>
            <a:lvl1pPr marL="0" indent="0" algn="ctr">
              <a:buNone/>
              <a:defRPr sz="1600" b="1" i="1">
                <a:ln>
                  <a:solidFill>
                    <a:schemeClr val="accent1">
                      <a:alpha val="0"/>
                    </a:schemeClr>
                  </a:solidFill>
                </a:ln>
                <a:solidFill>
                  <a:schemeClr val="tx1">
                    <a:lumMod val="85000"/>
                    <a:lumOff val="15000"/>
                  </a:schemeClr>
                </a:solidFill>
                <a:latin typeface="+mn-lt"/>
                <a:ea typeface="+mj-ea"/>
              </a:defRPr>
            </a:lvl1pPr>
            <a:lvl2pPr>
              <a:defRPr sz="1400">
                <a:latin typeface="+mj-ea"/>
                <a:ea typeface="+mj-ea"/>
              </a:defRPr>
            </a:lvl2pPr>
            <a:lvl3pPr>
              <a:defRPr sz="1200">
                <a:latin typeface="+mj-ea"/>
                <a:ea typeface="+mj-ea"/>
              </a:defRPr>
            </a:lvl3pPr>
            <a:lvl4pPr>
              <a:defRPr sz="1100">
                <a:latin typeface="+mj-ea"/>
                <a:ea typeface="+mj-ea"/>
              </a:defRPr>
            </a:lvl4pPr>
            <a:lvl5pPr>
              <a:defRPr sz="1100">
                <a:latin typeface="+mj-ea"/>
                <a:ea typeface="+mj-ea"/>
              </a:defRPr>
            </a:lvl5pPr>
          </a:lstStyle>
          <a:p>
            <a:pPr lvl="0"/>
            <a:r>
              <a:rPr lang="en-US" altLang="ko-KR"/>
              <a:t>Simple presentation design – rion powerpoint</a:t>
            </a:r>
            <a:endParaRPr lang="ko-KR" altLang="en-US" dirty="0"/>
          </a:p>
        </p:txBody>
      </p:sp>
    </p:spTree>
    <p:extLst>
      <p:ext uri="{BB962C8B-B14F-4D97-AF65-F5344CB8AC3E}">
        <p14:creationId xmlns:p14="http://schemas.microsoft.com/office/powerpoint/2010/main" xmlns="" val="33761855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250" fill="hold"/>
                                        <p:tgtEl>
                                          <p:spTgt spid="26"/>
                                        </p:tgtEl>
                                        <p:attrNameLst>
                                          <p:attrName>ppt_x</p:attrName>
                                        </p:attrNameLst>
                                      </p:cBhvr>
                                      <p:tavLst>
                                        <p:tav tm="0">
                                          <p:val>
                                            <p:strVal val="0-#ppt_w/2"/>
                                          </p:val>
                                        </p:tav>
                                        <p:tav tm="100000">
                                          <p:val>
                                            <p:strVal val="#ppt_x"/>
                                          </p:val>
                                        </p:tav>
                                      </p:tavLst>
                                    </p:anim>
                                    <p:anim calcmode="lin" valueType="num">
                                      <p:cBhvr additive="base">
                                        <p:cTn id="8" dur="25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8"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250" fill="hold"/>
                                        <p:tgtEl>
                                          <p:spTgt spid="28"/>
                                        </p:tgtEl>
                                        <p:attrNameLst>
                                          <p:attrName>ppt_x</p:attrName>
                                        </p:attrNameLst>
                                      </p:cBhvr>
                                      <p:tavLst>
                                        <p:tav tm="0">
                                          <p:val>
                                            <p:strVal val="0-#ppt_w/2"/>
                                          </p:val>
                                        </p:tav>
                                        <p:tav tm="100000">
                                          <p:val>
                                            <p:strVal val="#ppt_x"/>
                                          </p:val>
                                        </p:tav>
                                      </p:tavLst>
                                    </p:anim>
                                    <p:anim calcmode="lin" valueType="num">
                                      <p:cBhvr additive="base">
                                        <p:cTn id="13" dur="250" fill="hold"/>
                                        <p:tgtEl>
                                          <p:spTgt spid="28"/>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1" fill="hold" grpId="0" nodeType="afterEffect">
                                  <p:stCondLst>
                                    <p:cond delay="0"/>
                                  </p:stCondLst>
                                  <p:iterate type="lt">
                                    <p:tmPct val="10000"/>
                                  </p:iterate>
                                  <p:childTnLst>
                                    <p:set>
                                      <p:cBhvr>
                                        <p:cTn id="16" dur="1" fill="hold">
                                          <p:stCondLst>
                                            <p:cond delay="0"/>
                                          </p:stCondLst>
                                        </p:cTn>
                                        <p:tgtEl>
                                          <p:spTgt spid="27">
                                            <p:txEl>
                                              <p:pRg st="0" end="0"/>
                                            </p:txEl>
                                          </p:spTgt>
                                        </p:tgtEl>
                                        <p:attrNameLst>
                                          <p:attrName>style.visibility</p:attrName>
                                        </p:attrNameLst>
                                      </p:cBhvr>
                                      <p:to>
                                        <p:strVal val="visible"/>
                                      </p:to>
                                    </p:set>
                                    <p:anim calcmode="lin" valueType="num">
                                      <p:cBhvr additive="base">
                                        <p:cTn id="17"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7">
                                            <p:txEl>
                                              <p:pRg st="0" end="0"/>
                                            </p:txEl>
                                          </p:spTgt>
                                        </p:tgtEl>
                                        <p:attrNameLst>
                                          <p:attrName>ppt_y</p:attrName>
                                        </p:attrNameLst>
                                      </p:cBhvr>
                                      <p:tavLst>
                                        <p:tav tm="0">
                                          <p:val>
                                            <p:strVal val="0-#ppt_h/2"/>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29">
                                            <p:txEl>
                                              <p:pRg st="0" end="0"/>
                                            </p:txEl>
                                          </p:spTgt>
                                        </p:tgtEl>
                                        <p:attrNameLst>
                                          <p:attrName>style.visibility</p:attrName>
                                        </p:attrNameLst>
                                      </p:cBhvr>
                                      <p:to>
                                        <p:strVal val="visible"/>
                                      </p:to>
                                    </p:set>
                                    <p:animEffect transition="in" filter="fade">
                                      <p:cBhvr>
                                        <p:cTn id="21" dur="500"/>
                                        <p:tgtEl>
                                          <p:spTgt spid="29">
                                            <p:txEl>
                                              <p:pRg st="0" end="0"/>
                                            </p:txEl>
                                          </p:spTgt>
                                        </p:tgtEl>
                                      </p:cBhvr>
                                    </p:animEffect>
                                  </p:childTnLst>
                                </p:cTn>
                              </p:par>
                            </p:childTnLst>
                          </p:cTn>
                        </p:par>
                        <p:par>
                          <p:cTn id="22" fill="hold">
                            <p:stCondLst>
                              <p:cond delay="1800"/>
                            </p:stCondLst>
                            <p:childTnLst>
                              <p:par>
                                <p:cTn id="23" presetID="10" presetClass="entr" presetSubtype="0" fill="hold" grpId="0" nodeType="afterEffect">
                                  <p:stCondLst>
                                    <p:cond delay="0"/>
                                  </p:stCondLst>
                                  <p:childTnLst>
                                    <p:set>
                                      <p:cBhvr>
                                        <p:cTn id="24" dur="1" fill="hold">
                                          <p:stCondLst>
                                            <p:cond delay="0"/>
                                          </p:stCondLst>
                                        </p:cTn>
                                        <p:tgtEl>
                                          <p:spTgt spid="20">
                                            <p:txEl>
                                              <p:pRg st="0" end="0"/>
                                            </p:txEl>
                                          </p:spTgt>
                                        </p:tgtEl>
                                        <p:attrNameLst>
                                          <p:attrName>style.visibility</p:attrName>
                                        </p:attrNameLst>
                                      </p:cBhvr>
                                      <p:to>
                                        <p:strVal val="visible"/>
                                      </p:to>
                                    </p:set>
                                    <p:animEffect transition="in" filter="fade">
                                      <p:cBhvr>
                                        <p:cTn id="25" dur="500"/>
                                        <p:tgtEl>
                                          <p:spTgt spid="20">
                                            <p:txEl>
                                              <p:pRg st="0" end="0"/>
                                            </p:txEl>
                                          </p:spTgt>
                                        </p:tgtEl>
                                      </p:cBhvr>
                                    </p:animEffect>
                                  </p:childTnLst>
                                </p:cTn>
                              </p:par>
                            </p:childTnLst>
                          </p:cTn>
                        </p:par>
                        <p:par>
                          <p:cTn id="26" fill="hold">
                            <p:stCondLst>
                              <p:cond delay="2300"/>
                            </p:stCondLst>
                            <p:childTnLst>
                              <p:par>
                                <p:cTn id="27" presetID="10" presetClass="entr" presetSubtype="0" fill="hold" grpId="0" nodeType="afterEffect">
                                  <p:stCondLst>
                                    <p:cond delay="0"/>
                                  </p:stCondLst>
                                  <p:childTnLst>
                                    <p:set>
                                      <p:cBhvr>
                                        <p:cTn id="28" dur="1" fill="hold">
                                          <p:stCondLst>
                                            <p:cond delay="0"/>
                                          </p:stCondLst>
                                        </p:cTn>
                                        <p:tgtEl>
                                          <p:spTgt spid="20">
                                            <p:txEl>
                                              <p:pRg st="1" end="1"/>
                                            </p:txEl>
                                          </p:spTgt>
                                        </p:tgtEl>
                                        <p:attrNameLst>
                                          <p:attrName>style.visibility</p:attrName>
                                        </p:attrNameLst>
                                      </p:cBhvr>
                                      <p:to>
                                        <p:strVal val="visible"/>
                                      </p:to>
                                    </p:set>
                                    <p:animEffect transition="in" filter="fade">
                                      <p:cBhvr>
                                        <p:cTn id="29" dur="500"/>
                                        <p:tgtEl>
                                          <p:spTgt spid="20">
                                            <p:txEl>
                                              <p:pRg st="1" end="1"/>
                                            </p:txEl>
                                          </p:spTgt>
                                        </p:tgtEl>
                                      </p:cBhvr>
                                    </p:animEffect>
                                  </p:childTnLst>
                                </p:cTn>
                              </p:par>
                            </p:childTnLst>
                          </p:cTn>
                        </p:par>
                        <p:par>
                          <p:cTn id="30" fill="hold">
                            <p:stCondLst>
                              <p:cond delay="2800"/>
                            </p:stCondLst>
                            <p:childTnLst>
                              <p:par>
                                <p:cTn id="31" presetID="42" presetClass="entr" presetSubtype="0" fill="hold" grpId="0" nodeType="afterEffect" nodePh="1">
                                  <p:stCondLst>
                                    <p:cond delay="0"/>
                                  </p:stCondLst>
                                  <p:endCondLst>
                                    <p:cond evt="begin" delay="0">
                                      <p:tn val="31"/>
                                    </p:cond>
                                  </p:endCondLst>
                                  <p:childTnLst>
                                    <p:set>
                                      <p:cBhvr>
                                        <p:cTn id="32" dur="1" fill="hold">
                                          <p:stCondLst>
                                            <p:cond delay="0"/>
                                          </p:stCondLst>
                                        </p:cTn>
                                        <p:tgtEl>
                                          <p:spTgt spid="21"/>
                                        </p:tgtEl>
                                        <p:attrNameLst>
                                          <p:attrName>style.visibility</p:attrName>
                                        </p:attrNameLst>
                                      </p:cBhvr>
                                      <p:to>
                                        <p:strVal val="visible"/>
                                      </p:to>
                                    </p:set>
                                    <p:animEffect transition="in" filter="fade">
                                      <p:cBhvr>
                                        <p:cTn id="33" dur="1000"/>
                                        <p:tgtEl>
                                          <p:spTgt spid="21"/>
                                        </p:tgtEl>
                                      </p:cBhvr>
                                    </p:animEffect>
                                    <p:anim calcmode="lin" valueType="num">
                                      <p:cBhvr>
                                        <p:cTn id="34" dur="1000" fill="hold"/>
                                        <p:tgtEl>
                                          <p:spTgt spid="21"/>
                                        </p:tgtEl>
                                        <p:attrNameLst>
                                          <p:attrName>ppt_x</p:attrName>
                                        </p:attrNameLst>
                                      </p:cBhvr>
                                      <p:tavLst>
                                        <p:tav tm="0">
                                          <p:val>
                                            <p:strVal val="#ppt_x"/>
                                          </p:val>
                                        </p:tav>
                                        <p:tav tm="100000">
                                          <p:val>
                                            <p:strVal val="#ppt_x"/>
                                          </p:val>
                                        </p:tav>
                                      </p:tavLst>
                                    </p:anim>
                                    <p:anim calcmode="lin" valueType="num">
                                      <p:cBhvr>
                                        <p:cTn id="35" dur="1000" fill="hold"/>
                                        <p:tgtEl>
                                          <p:spTgt spid="2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nodePh="1">
                                  <p:stCondLst>
                                    <p:cond delay="0"/>
                                  </p:stCondLst>
                                  <p:endCondLst>
                                    <p:cond evt="begin" delay="0">
                                      <p:tn val="36"/>
                                    </p:cond>
                                  </p:end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nodePh="1">
                                  <p:stCondLst>
                                    <p:cond delay="0"/>
                                  </p:stCondLst>
                                  <p:endCondLst>
                                    <p:cond evt="begin" delay="0">
                                      <p:tn val="41"/>
                                    </p:cond>
                                  </p:endCondLst>
                                  <p:childTnLst>
                                    <p:set>
                                      <p:cBhvr>
                                        <p:cTn id="42" dur="1" fill="hold">
                                          <p:stCondLst>
                                            <p:cond delay="0"/>
                                          </p:stCondLst>
                                        </p:cTn>
                                        <p:tgtEl>
                                          <p:spTgt spid="25"/>
                                        </p:tgtEl>
                                        <p:attrNameLst>
                                          <p:attrName>style.visibility</p:attrName>
                                        </p:attrNameLst>
                                      </p:cBhvr>
                                      <p:to>
                                        <p:strVal val="visible"/>
                                      </p:to>
                                    </p:set>
                                    <p:animEffect transition="in" filter="fade">
                                      <p:cBhvr>
                                        <p:cTn id="43" dur="1000"/>
                                        <p:tgtEl>
                                          <p:spTgt spid="25"/>
                                        </p:tgtEl>
                                      </p:cBhvr>
                                    </p:animEffect>
                                    <p:anim calcmode="lin" valueType="num">
                                      <p:cBhvr>
                                        <p:cTn id="44" dur="1000" fill="hold"/>
                                        <p:tgtEl>
                                          <p:spTgt spid="25"/>
                                        </p:tgtEl>
                                        <p:attrNameLst>
                                          <p:attrName>ppt_x</p:attrName>
                                        </p:attrNameLst>
                                      </p:cBhvr>
                                      <p:tavLst>
                                        <p:tav tm="0">
                                          <p:val>
                                            <p:strVal val="#ppt_x"/>
                                          </p:val>
                                        </p:tav>
                                        <p:tav tm="100000">
                                          <p:val>
                                            <p:strVal val="#ppt_x"/>
                                          </p:val>
                                        </p:tav>
                                      </p:tavLst>
                                    </p:anim>
                                    <p:anim calcmode="lin" valueType="num">
                                      <p:cBhvr>
                                        <p:cTn id="4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tmplLst>
          <p:tmpl lvl="1">
            <p:tnLst>
              <p:par>
                <p:cTn presetID="10" presetClass="entr" presetSubtype="0"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21" grpId="0"/>
      <p:bldP spid="24" grpId="0"/>
      <p:bldP spid="25" grpId="0"/>
      <p:bldP spid="26" grpId="0" animBg="1"/>
      <p:bldP spid="27" grpId="0" build="p"/>
      <p:bldP spid="28" grpId="0" animBg="1"/>
      <p:bldP spid="29" grpId="0" bui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제목만">
    <p:spTree>
      <p:nvGrpSpPr>
        <p:cNvPr id="1" name=""/>
        <p:cNvGrpSpPr/>
        <p:nvPr/>
      </p:nvGrpSpPr>
      <p:grpSpPr>
        <a:xfrm>
          <a:off x="0" y="0"/>
          <a:ext cx="0" cy="0"/>
          <a:chOff x="0" y="0"/>
          <a:chExt cx="0" cy="0"/>
        </a:xfrm>
      </p:grpSpPr>
      <p:sp>
        <p:nvSpPr>
          <p:cNvPr id="3" name="날짜 개체 틀 2"/>
          <p:cNvSpPr>
            <a:spLocks noGrp="1"/>
          </p:cNvSpPr>
          <p:nvPr>
            <p:ph type="dt" sz="half" idx="10"/>
          </p:nvPr>
        </p:nvSpPr>
        <p:spPr/>
        <p:txBody>
          <a:bodyPr/>
          <a:lstStyle/>
          <a:p>
            <a:fld id="{2D2892E9-D146-4B01-9BEA-D9A29B01394F}" type="datetimeFigureOut">
              <a:rPr lang="ko-KR" altLang="en-US" smtClean="0"/>
              <a:pPr/>
              <a:t>2021-03-12</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C37D8B57-6416-4971-863C-DE548A2FD4C7}" type="slidenum">
              <a:rPr lang="ko-KR" altLang="en-US" smtClean="0"/>
              <a:pPr/>
              <a:t>‹#›</a:t>
            </a:fld>
            <a:endParaRPr lang="ko-KR" altLang="en-US"/>
          </a:p>
        </p:txBody>
      </p:sp>
      <p:pic>
        <p:nvPicPr>
          <p:cNvPr id="13" name="그림 12"/>
          <p:cNvPicPr>
            <a:picLocks noChangeAspect="1"/>
          </p:cNvPicPr>
          <p:nvPr userDrawn="1"/>
        </p:nvPicPr>
        <p:blipFill>
          <a:blip r:embed="rId2" cstate="screen">
            <a:extLst>
              <a:ext uri="{28A0092B-C50C-407E-A947-70E740481C1C}">
                <a14:useLocalDpi xmlns:a14="http://schemas.microsoft.com/office/drawing/2010/main" xmlns=""/>
              </a:ext>
            </a:extLst>
          </a:blip>
          <a:srcRect/>
          <a:stretch>
            <a:fillRect/>
          </a:stretch>
        </p:blipFill>
        <p:spPr>
          <a:xfrm>
            <a:off x="0" y="1"/>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0 w 1219200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2000" h="6857999">
                <a:moveTo>
                  <a:pt x="0" y="0"/>
                </a:moveTo>
                <a:lnTo>
                  <a:pt x="12192000" y="0"/>
                </a:lnTo>
                <a:lnTo>
                  <a:pt x="12192000" y="6857999"/>
                </a:lnTo>
                <a:lnTo>
                  <a:pt x="0" y="6857999"/>
                </a:lnTo>
                <a:close/>
              </a:path>
            </a:pathLst>
          </a:custGeom>
        </p:spPr>
      </p:pic>
      <p:sp>
        <p:nvSpPr>
          <p:cNvPr id="18" name="자유형 15"/>
          <p:cNvSpPr>
            <a:spLocks noGrp="1"/>
          </p:cNvSpPr>
          <p:nvPr>
            <p:ph type="body" sz="quarter" idx="15"/>
          </p:nvPr>
        </p:nvSpPr>
        <p:spPr>
          <a:xfrm>
            <a:off x="838200" y="2038327"/>
            <a:ext cx="2343727" cy="2343727"/>
          </a:xfrm>
          <a:custGeom>
            <a:avLst/>
            <a:gdLst>
              <a:gd name="connsiteX0" fmla="*/ 1417955 w 2835910"/>
              <a:gd name="connsiteY0" fmla="*/ 0 h 2835910"/>
              <a:gd name="connsiteX1" fmla="*/ 2835910 w 2835910"/>
              <a:gd name="connsiteY1" fmla="*/ 1417955 h 2835910"/>
              <a:gd name="connsiteX2" fmla="*/ 1417955 w 2835910"/>
              <a:gd name="connsiteY2" fmla="*/ 2835910 h 2835910"/>
              <a:gd name="connsiteX3" fmla="*/ 0 w 2835910"/>
              <a:gd name="connsiteY3" fmla="*/ 1417955 h 2835910"/>
              <a:gd name="connsiteX4" fmla="*/ 1417955 w 2835910"/>
              <a:gd name="connsiteY4" fmla="*/ 0 h 2835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5910" h="2835910">
                <a:moveTo>
                  <a:pt x="1417955" y="0"/>
                </a:moveTo>
                <a:cubicBezTo>
                  <a:pt x="2201070" y="0"/>
                  <a:pt x="2835910" y="634840"/>
                  <a:pt x="2835910" y="1417955"/>
                </a:cubicBezTo>
                <a:cubicBezTo>
                  <a:pt x="2835910" y="2201070"/>
                  <a:pt x="2201070" y="2835910"/>
                  <a:pt x="1417955" y="2835910"/>
                </a:cubicBezTo>
                <a:cubicBezTo>
                  <a:pt x="634840" y="2835910"/>
                  <a:pt x="0" y="2201070"/>
                  <a:pt x="0" y="1417955"/>
                </a:cubicBezTo>
                <a:cubicBezTo>
                  <a:pt x="0" y="634840"/>
                  <a:pt x="634840" y="0"/>
                  <a:pt x="1417955" y="0"/>
                </a:cubicBezTo>
                <a:close/>
              </a:path>
            </a:pathLst>
          </a:custGeom>
          <a:solidFill>
            <a:schemeClr val="accent1">
              <a:lumMod val="20000"/>
              <a:lumOff val="80000"/>
              <a:alpha val="70000"/>
            </a:schemeClr>
          </a:solidFill>
        </p:spPr>
        <p:txBody>
          <a:bodyPr wrap="square" anchor="ctr" anchorCtr="0">
            <a:noAutofit/>
          </a:bodyPr>
          <a:lstStyle>
            <a:lvl1pPr marL="0" indent="0" algn="ctr">
              <a:buNone/>
              <a:defRPr sz="1600">
                <a:ln>
                  <a:solidFill>
                    <a:schemeClr val="tx1">
                      <a:lumMod val="75000"/>
                      <a:lumOff val="25000"/>
                      <a:alpha val="0"/>
                    </a:schemeClr>
                  </a:solidFill>
                </a:ln>
              </a:defRPr>
            </a:lvl1pPr>
            <a:lvl2pPr>
              <a:defRPr sz="2000"/>
            </a:lvl2pPr>
            <a:lvl3pPr>
              <a:defRPr sz="1800"/>
            </a:lvl3pPr>
            <a:lvl4pPr>
              <a:defRPr sz="1600"/>
            </a:lvl4pPr>
            <a:lvl5pPr>
              <a:defRPr sz="1600"/>
            </a:lvl5pPr>
          </a:lstStyle>
          <a:p>
            <a:pPr lvl="0"/>
            <a:endParaRPr lang="ko-KR" altLang="en-US"/>
          </a:p>
        </p:txBody>
      </p:sp>
      <p:sp>
        <p:nvSpPr>
          <p:cNvPr id="19" name="자유형 16"/>
          <p:cNvSpPr>
            <a:spLocks noGrp="1"/>
          </p:cNvSpPr>
          <p:nvPr>
            <p:ph type="body" sz="quarter" idx="16"/>
          </p:nvPr>
        </p:nvSpPr>
        <p:spPr>
          <a:xfrm>
            <a:off x="2930236" y="2038327"/>
            <a:ext cx="2343727" cy="2343727"/>
          </a:xfrm>
          <a:custGeom>
            <a:avLst/>
            <a:gdLst>
              <a:gd name="connsiteX0" fmla="*/ 1417955 w 2835910"/>
              <a:gd name="connsiteY0" fmla="*/ 0 h 2835910"/>
              <a:gd name="connsiteX1" fmla="*/ 2835910 w 2835910"/>
              <a:gd name="connsiteY1" fmla="*/ 1417955 h 2835910"/>
              <a:gd name="connsiteX2" fmla="*/ 1417955 w 2835910"/>
              <a:gd name="connsiteY2" fmla="*/ 2835910 h 2835910"/>
              <a:gd name="connsiteX3" fmla="*/ 0 w 2835910"/>
              <a:gd name="connsiteY3" fmla="*/ 1417955 h 2835910"/>
              <a:gd name="connsiteX4" fmla="*/ 1417955 w 2835910"/>
              <a:gd name="connsiteY4" fmla="*/ 0 h 2835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5910" h="2835910">
                <a:moveTo>
                  <a:pt x="1417955" y="0"/>
                </a:moveTo>
                <a:cubicBezTo>
                  <a:pt x="2201070" y="0"/>
                  <a:pt x="2835910" y="634840"/>
                  <a:pt x="2835910" y="1417955"/>
                </a:cubicBezTo>
                <a:cubicBezTo>
                  <a:pt x="2835910" y="2201070"/>
                  <a:pt x="2201070" y="2835910"/>
                  <a:pt x="1417955" y="2835910"/>
                </a:cubicBezTo>
                <a:cubicBezTo>
                  <a:pt x="634840" y="2835910"/>
                  <a:pt x="0" y="2201070"/>
                  <a:pt x="0" y="1417955"/>
                </a:cubicBezTo>
                <a:cubicBezTo>
                  <a:pt x="0" y="634840"/>
                  <a:pt x="634840" y="0"/>
                  <a:pt x="1417955" y="0"/>
                </a:cubicBezTo>
                <a:close/>
              </a:path>
            </a:pathLst>
          </a:custGeom>
          <a:solidFill>
            <a:schemeClr val="tx2">
              <a:lumMod val="20000"/>
              <a:lumOff val="80000"/>
              <a:alpha val="70000"/>
            </a:schemeClr>
          </a:solidFill>
        </p:spPr>
        <p:txBody>
          <a:bodyPr wrap="square" anchor="ctr" anchorCtr="0">
            <a:noAutofit/>
          </a:bodyPr>
          <a:lstStyle>
            <a:lvl1pPr marL="0" indent="0" algn="ctr">
              <a:buNone/>
              <a:defRPr sz="1600">
                <a:ln>
                  <a:solidFill>
                    <a:schemeClr val="tx1">
                      <a:lumMod val="75000"/>
                      <a:lumOff val="25000"/>
                      <a:alpha val="0"/>
                    </a:schemeClr>
                  </a:solidFill>
                </a:ln>
              </a:defRPr>
            </a:lvl1pPr>
            <a:lvl2pPr>
              <a:defRPr sz="2000"/>
            </a:lvl2pPr>
            <a:lvl3pPr>
              <a:defRPr sz="1800"/>
            </a:lvl3pPr>
            <a:lvl4pPr>
              <a:defRPr sz="1600"/>
            </a:lvl4pPr>
            <a:lvl5pPr>
              <a:defRPr sz="1600"/>
            </a:lvl5pPr>
          </a:lstStyle>
          <a:p>
            <a:pPr lvl="0"/>
            <a:endParaRPr lang="ko-KR" altLang="en-US"/>
          </a:p>
        </p:txBody>
      </p:sp>
      <p:sp>
        <p:nvSpPr>
          <p:cNvPr id="20" name="자유형 17"/>
          <p:cNvSpPr>
            <a:spLocks noGrp="1"/>
          </p:cNvSpPr>
          <p:nvPr>
            <p:ph type="body" sz="quarter" idx="17"/>
          </p:nvPr>
        </p:nvSpPr>
        <p:spPr>
          <a:xfrm>
            <a:off x="5022272" y="2038327"/>
            <a:ext cx="2343727" cy="2343727"/>
          </a:xfrm>
          <a:custGeom>
            <a:avLst/>
            <a:gdLst>
              <a:gd name="connsiteX0" fmla="*/ 1417955 w 2835910"/>
              <a:gd name="connsiteY0" fmla="*/ 0 h 2835910"/>
              <a:gd name="connsiteX1" fmla="*/ 2835910 w 2835910"/>
              <a:gd name="connsiteY1" fmla="*/ 1417955 h 2835910"/>
              <a:gd name="connsiteX2" fmla="*/ 1417955 w 2835910"/>
              <a:gd name="connsiteY2" fmla="*/ 2835910 h 2835910"/>
              <a:gd name="connsiteX3" fmla="*/ 0 w 2835910"/>
              <a:gd name="connsiteY3" fmla="*/ 1417955 h 2835910"/>
              <a:gd name="connsiteX4" fmla="*/ 1417955 w 2835910"/>
              <a:gd name="connsiteY4" fmla="*/ 0 h 2835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5910" h="2835910">
                <a:moveTo>
                  <a:pt x="1417955" y="0"/>
                </a:moveTo>
                <a:cubicBezTo>
                  <a:pt x="2201070" y="0"/>
                  <a:pt x="2835910" y="634840"/>
                  <a:pt x="2835910" y="1417955"/>
                </a:cubicBezTo>
                <a:cubicBezTo>
                  <a:pt x="2835910" y="2201070"/>
                  <a:pt x="2201070" y="2835910"/>
                  <a:pt x="1417955" y="2835910"/>
                </a:cubicBezTo>
                <a:cubicBezTo>
                  <a:pt x="634840" y="2835910"/>
                  <a:pt x="0" y="2201070"/>
                  <a:pt x="0" y="1417955"/>
                </a:cubicBezTo>
                <a:cubicBezTo>
                  <a:pt x="0" y="634840"/>
                  <a:pt x="634840" y="0"/>
                  <a:pt x="1417955" y="0"/>
                </a:cubicBezTo>
                <a:close/>
              </a:path>
            </a:pathLst>
          </a:custGeom>
          <a:solidFill>
            <a:schemeClr val="accent1">
              <a:lumMod val="20000"/>
              <a:lumOff val="80000"/>
              <a:alpha val="70000"/>
            </a:schemeClr>
          </a:solidFill>
        </p:spPr>
        <p:txBody>
          <a:bodyPr wrap="square" anchor="ctr" anchorCtr="0">
            <a:noAutofit/>
          </a:bodyPr>
          <a:lstStyle>
            <a:lvl1pPr marL="0" indent="0" algn="ctr">
              <a:buNone/>
              <a:defRPr sz="1600">
                <a:ln>
                  <a:solidFill>
                    <a:schemeClr val="tx1">
                      <a:lumMod val="75000"/>
                      <a:lumOff val="25000"/>
                      <a:alpha val="0"/>
                    </a:schemeClr>
                  </a:solidFill>
                </a:ln>
              </a:defRPr>
            </a:lvl1pPr>
            <a:lvl2pPr>
              <a:defRPr sz="2000"/>
            </a:lvl2pPr>
            <a:lvl3pPr>
              <a:defRPr sz="1800"/>
            </a:lvl3pPr>
            <a:lvl4pPr>
              <a:defRPr sz="1600"/>
            </a:lvl4pPr>
            <a:lvl5pPr>
              <a:defRPr sz="1600"/>
            </a:lvl5pPr>
          </a:lstStyle>
          <a:p>
            <a:pPr lvl="0"/>
            <a:endParaRPr lang="ko-KR" altLang="en-US"/>
          </a:p>
        </p:txBody>
      </p:sp>
      <p:sp>
        <p:nvSpPr>
          <p:cNvPr id="21" name="자유형 18"/>
          <p:cNvSpPr>
            <a:spLocks noGrp="1"/>
          </p:cNvSpPr>
          <p:nvPr>
            <p:ph type="body" sz="quarter" idx="18"/>
          </p:nvPr>
        </p:nvSpPr>
        <p:spPr>
          <a:xfrm>
            <a:off x="7114308" y="2038327"/>
            <a:ext cx="2343727" cy="2343727"/>
          </a:xfrm>
          <a:custGeom>
            <a:avLst/>
            <a:gdLst>
              <a:gd name="connsiteX0" fmla="*/ 1417955 w 2835910"/>
              <a:gd name="connsiteY0" fmla="*/ 0 h 2835910"/>
              <a:gd name="connsiteX1" fmla="*/ 2835910 w 2835910"/>
              <a:gd name="connsiteY1" fmla="*/ 1417955 h 2835910"/>
              <a:gd name="connsiteX2" fmla="*/ 1417955 w 2835910"/>
              <a:gd name="connsiteY2" fmla="*/ 2835910 h 2835910"/>
              <a:gd name="connsiteX3" fmla="*/ 0 w 2835910"/>
              <a:gd name="connsiteY3" fmla="*/ 1417955 h 2835910"/>
              <a:gd name="connsiteX4" fmla="*/ 1417955 w 2835910"/>
              <a:gd name="connsiteY4" fmla="*/ 0 h 2835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5910" h="2835910">
                <a:moveTo>
                  <a:pt x="1417955" y="0"/>
                </a:moveTo>
                <a:cubicBezTo>
                  <a:pt x="2201070" y="0"/>
                  <a:pt x="2835910" y="634840"/>
                  <a:pt x="2835910" y="1417955"/>
                </a:cubicBezTo>
                <a:cubicBezTo>
                  <a:pt x="2835910" y="2201070"/>
                  <a:pt x="2201070" y="2835910"/>
                  <a:pt x="1417955" y="2835910"/>
                </a:cubicBezTo>
                <a:cubicBezTo>
                  <a:pt x="634840" y="2835910"/>
                  <a:pt x="0" y="2201070"/>
                  <a:pt x="0" y="1417955"/>
                </a:cubicBezTo>
                <a:cubicBezTo>
                  <a:pt x="0" y="634840"/>
                  <a:pt x="634840" y="0"/>
                  <a:pt x="1417955" y="0"/>
                </a:cubicBezTo>
                <a:close/>
              </a:path>
            </a:pathLst>
          </a:custGeom>
          <a:solidFill>
            <a:schemeClr val="tx2">
              <a:lumMod val="20000"/>
              <a:lumOff val="80000"/>
              <a:alpha val="70000"/>
            </a:schemeClr>
          </a:solidFill>
        </p:spPr>
        <p:txBody>
          <a:bodyPr wrap="square" anchor="ctr" anchorCtr="0">
            <a:noAutofit/>
          </a:bodyPr>
          <a:lstStyle>
            <a:lvl1pPr marL="0" indent="0" algn="ctr">
              <a:buNone/>
              <a:defRPr sz="1600">
                <a:ln>
                  <a:solidFill>
                    <a:schemeClr val="tx1">
                      <a:lumMod val="75000"/>
                      <a:lumOff val="25000"/>
                      <a:alpha val="0"/>
                    </a:schemeClr>
                  </a:solidFill>
                </a:ln>
              </a:defRPr>
            </a:lvl1pPr>
            <a:lvl2pPr>
              <a:defRPr sz="2000"/>
            </a:lvl2pPr>
            <a:lvl3pPr>
              <a:defRPr sz="1800"/>
            </a:lvl3pPr>
            <a:lvl4pPr>
              <a:defRPr sz="1600"/>
            </a:lvl4pPr>
            <a:lvl5pPr>
              <a:defRPr sz="1600"/>
            </a:lvl5pPr>
          </a:lstStyle>
          <a:p>
            <a:pPr lvl="0"/>
            <a:endParaRPr lang="ko-KR" altLang="en-US"/>
          </a:p>
        </p:txBody>
      </p:sp>
      <p:sp>
        <p:nvSpPr>
          <p:cNvPr id="22" name="자유형 19"/>
          <p:cNvSpPr>
            <a:spLocks noGrp="1"/>
          </p:cNvSpPr>
          <p:nvPr>
            <p:ph type="body" sz="quarter" idx="19"/>
          </p:nvPr>
        </p:nvSpPr>
        <p:spPr>
          <a:xfrm>
            <a:off x="9206344" y="2038327"/>
            <a:ext cx="2343727" cy="2343727"/>
          </a:xfrm>
          <a:custGeom>
            <a:avLst/>
            <a:gdLst>
              <a:gd name="connsiteX0" fmla="*/ 1417955 w 2835910"/>
              <a:gd name="connsiteY0" fmla="*/ 0 h 2835910"/>
              <a:gd name="connsiteX1" fmla="*/ 2835910 w 2835910"/>
              <a:gd name="connsiteY1" fmla="*/ 1417955 h 2835910"/>
              <a:gd name="connsiteX2" fmla="*/ 1417955 w 2835910"/>
              <a:gd name="connsiteY2" fmla="*/ 2835910 h 2835910"/>
              <a:gd name="connsiteX3" fmla="*/ 0 w 2835910"/>
              <a:gd name="connsiteY3" fmla="*/ 1417955 h 2835910"/>
              <a:gd name="connsiteX4" fmla="*/ 1417955 w 2835910"/>
              <a:gd name="connsiteY4" fmla="*/ 0 h 2835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5910" h="2835910">
                <a:moveTo>
                  <a:pt x="1417955" y="0"/>
                </a:moveTo>
                <a:cubicBezTo>
                  <a:pt x="2201070" y="0"/>
                  <a:pt x="2835910" y="634840"/>
                  <a:pt x="2835910" y="1417955"/>
                </a:cubicBezTo>
                <a:cubicBezTo>
                  <a:pt x="2835910" y="2201070"/>
                  <a:pt x="2201070" y="2835910"/>
                  <a:pt x="1417955" y="2835910"/>
                </a:cubicBezTo>
                <a:cubicBezTo>
                  <a:pt x="634840" y="2835910"/>
                  <a:pt x="0" y="2201070"/>
                  <a:pt x="0" y="1417955"/>
                </a:cubicBezTo>
                <a:cubicBezTo>
                  <a:pt x="0" y="634840"/>
                  <a:pt x="634840" y="0"/>
                  <a:pt x="1417955" y="0"/>
                </a:cubicBezTo>
                <a:close/>
              </a:path>
            </a:pathLst>
          </a:custGeom>
          <a:solidFill>
            <a:schemeClr val="accent1">
              <a:lumMod val="20000"/>
              <a:lumOff val="80000"/>
              <a:alpha val="70000"/>
            </a:schemeClr>
          </a:solidFill>
        </p:spPr>
        <p:txBody>
          <a:bodyPr wrap="square" anchor="ctr" anchorCtr="0">
            <a:noAutofit/>
          </a:bodyPr>
          <a:lstStyle>
            <a:lvl1pPr marL="0" indent="0" algn="ctr">
              <a:buNone/>
              <a:defRPr sz="1600">
                <a:ln>
                  <a:solidFill>
                    <a:schemeClr val="tx1">
                      <a:lumMod val="75000"/>
                      <a:lumOff val="25000"/>
                      <a:alpha val="0"/>
                    </a:schemeClr>
                  </a:solidFill>
                </a:ln>
              </a:defRPr>
            </a:lvl1pPr>
            <a:lvl2pPr>
              <a:defRPr sz="2000"/>
            </a:lvl2pPr>
            <a:lvl3pPr>
              <a:defRPr sz="1800"/>
            </a:lvl3pPr>
            <a:lvl4pPr>
              <a:defRPr sz="1600"/>
            </a:lvl4pPr>
            <a:lvl5pPr>
              <a:defRPr sz="1600"/>
            </a:lvl5pPr>
          </a:lstStyle>
          <a:p>
            <a:pPr lvl="0"/>
            <a:endParaRPr lang="ko-KR" altLang="en-US"/>
          </a:p>
        </p:txBody>
      </p:sp>
      <p:sp>
        <p:nvSpPr>
          <p:cNvPr id="23" name="텍스트 개체 틀 9"/>
          <p:cNvSpPr>
            <a:spLocks noGrp="1"/>
          </p:cNvSpPr>
          <p:nvPr>
            <p:ph type="body" sz="quarter" idx="20" hasCustomPrompt="1"/>
          </p:nvPr>
        </p:nvSpPr>
        <p:spPr>
          <a:xfrm>
            <a:off x="639011" y="5035041"/>
            <a:ext cx="10913978" cy="880870"/>
          </a:xfrm>
          <a:noFill/>
        </p:spPr>
        <p:txBody>
          <a:bodyPr>
            <a:noAutofit/>
          </a:bodyPr>
          <a:lstStyle>
            <a:lvl1pPr marL="0" marR="0" indent="0" algn="l" defTabSz="914400" rtl="0" eaLnBrk="1" fontAlgn="auto" latinLnBrk="1" hangingPunct="1">
              <a:lnSpc>
                <a:spcPct val="90000"/>
              </a:lnSpc>
              <a:spcBef>
                <a:spcPts val="1000"/>
              </a:spcBef>
              <a:spcAft>
                <a:spcPts val="0"/>
              </a:spcAft>
              <a:buClrTx/>
              <a:buSzTx/>
              <a:buFont typeface="+mj-lt"/>
              <a:buNone/>
              <a:tabLst/>
              <a:defRPr sz="1300" b="0" i="1" baseline="0">
                <a:ln>
                  <a:solidFill>
                    <a:schemeClr val="accent1">
                      <a:alpha val="0"/>
                    </a:schemeClr>
                  </a:solidFill>
                </a:ln>
                <a:solidFill>
                  <a:schemeClr val="tx1">
                    <a:lumMod val="75000"/>
                    <a:lumOff val="25000"/>
                  </a:schemeClr>
                </a:solidFill>
                <a:latin typeface="+mn-lt"/>
                <a:ea typeface="+mj-ea"/>
              </a:defRPr>
            </a:lvl1pPr>
            <a:lvl2pPr>
              <a:defRPr sz="1400">
                <a:latin typeface="+mj-ea"/>
                <a:ea typeface="+mj-ea"/>
              </a:defRPr>
            </a:lvl2pPr>
            <a:lvl3pPr>
              <a:defRPr sz="1200">
                <a:latin typeface="+mj-ea"/>
                <a:ea typeface="+mj-ea"/>
              </a:defRPr>
            </a:lvl3pPr>
            <a:lvl4pPr>
              <a:defRPr sz="1100">
                <a:latin typeface="+mj-ea"/>
                <a:ea typeface="+mj-ea"/>
              </a:defRPr>
            </a:lvl4pPr>
            <a:lvl5pPr>
              <a:defRPr sz="1100">
                <a:latin typeface="+mj-ea"/>
                <a:ea typeface="+mj-ea"/>
              </a:defRPr>
            </a:lvl5pPr>
          </a:lstStyle>
          <a:p>
            <a:pPr lvl="0"/>
            <a:r>
              <a:rPr lang="en-US" altLang="ko-KR"/>
              <a:t>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Nullam dictum felis eu pede mollis pretium. Integer tincidunt. Cras dapibus. Vivamus elementum. </a:t>
            </a:r>
          </a:p>
        </p:txBody>
      </p:sp>
      <p:sp>
        <p:nvSpPr>
          <p:cNvPr id="24" name="직사각형 23"/>
          <p:cNvSpPr/>
          <p:nvPr userDrawn="1"/>
        </p:nvSpPr>
        <p:spPr>
          <a:xfrm>
            <a:off x="0" y="0"/>
            <a:ext cx="12192000" cy="45146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tx1">
                    <a:lumMod val="75000"/>
                    <a:lumOff val="25000"/>
                    <a:alpha val="0"/>
                  </a:schemeClr>
                </a:solidFill>
              </a:ln>
              <a:latin typeface="+mn-lt"/>
            </a:endParaRPr>
          </a:p>
        </p:txBody>
      </p:sp>
      <p:sp>
        <p:nvSpPr>
          <p:cNvPr id="25" name="텍스트 개체 틀 9"/>
          <p:cNvSpPr>
            <a:spLocks noGrp="1"/>
          </p:cNvSpPr>
          <p:nvPr>
            <p:ph type="body" sz="quarter" idx="14" hasCustomPrompt="1"/>
          </p:nvPr>
        </p:nvSpPr>
        <p:spPr>
          <a:xfrm>
            <a:off x="320319" y="48140"/>
            <a:ext cx="11551363" cy="357935"/>
          </a:xfrm>
        </p:spPr>
        <p:txBody>
          <a:bodyPr anchor="ctr" anchorCtr="0">
            <a:noAutofit/>
          </a:bodyPr>
          <a:lstStyle>
            <a:lvl1pPr marL="0" indent="0" algn="ctr">
              <a:buNone/>
              <a:defRPr sz="2400" b="0" i="1">
                <a:ln>
                  <a:solidFill>
                    <a:schemeClr val="tx1">
                      <a:lumMod val="75000"/>
                      <a:lumOff val="25000"/>
                      <a:alpha val="0"/>
                    </a:schemeClr>
                  </a:solidFill>
                </a:ln>
                <a:solidFill>
                  <a:schemeClr val="bg1"/>
                </a:solidFill>
                <a:latin typeface="+mn-lt"/>
                <a:ea typeface="+mj-ea"/>
              </a:defRPr>
            </a:lvl1pPr>
            <a:lvl2pPr>
              <a:defRPr sz="1400">
                <a:latin typeface="+mj-ea"/>
                <a:ea typeface="+mj-ea"/>
              </a:defRPr>
            </a:lvl2pPr>
            <a:lvl3pPr>
              <a:defRPr sz="1200">
                <a:latin typeface="+mj-ea"/>
                <a:ea typeface="+mj-ea"/>
              </a:defRPr>
            </a:lvl3pPr>
            <a:lvl4pPr>
              <a:defRPr sz="1100">
                <a:latin typeface="+mj-ea"/>
                <a:ea typeface="+mj-ea"/>
              </a:defRPr>
            </a:lvl4pPr>
            <a:lvl5pPr>
              <a:defRPr sz="1100">
                <a:latin typeface="+mj-ea"/>
                <a:ea typeface="+mj-ea"/>
              </a:defRPr>
            </a:lvl5pPr>
          </a:lstStyle>
          <a:p>
            <a:pPr lvl="0"/>
            <a:r>
              <a:rPr lang="en-US" altLang="ko-KR"/>
              <a:t>Presentation title</a:t>
            </a:r>
          </a:p>
        </p:txBody>
      </p:sp>
      <p:sp>
        <p:nvSpPr>
          <p:cNvPr id="26" name="직사각형 25"/>
          <p:cNvSpPr/>
          <p:nvPr userDrawn="1"/>
        </p:nvSpPr>
        <p:spPr>
          <a:xfrm>
            <a:off x="0" y="451466"/>
            <a:ext cx="12192000" cy="296652"/>
          </a:xfrm>
          <a:prstGeom prst="rect">
            <a:avLst/>
          </a:prstGeom>
          <a:pattFill prst="dkDnDiag">
            <a:fgClr>
              <a:schemeClr val="accent2">
                <a:lumMod val="60000"/>
                <a:lumOff val="40000"/>
              </a:schemeClr>
            </a:fgClr>
            <a:bgClr>
              <a:schemeClr val="accent4">
                <a:lumMod val="40000"/>
                <a:lumOff val="6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b="1"/>
          </a:p>
        </p:txBody>
      </p:sp>
      <p:sp>
        <p:nvSpPr>
          <p:cNvPr id="27" name="텍스트 개체 틀 9"/>
          <p:cNvSpPr>
            <a:spLocks noGrp="1"/>
          </p:cNvSpPr>
          <p:nvPr>
            <p:ph type="body" sz="quarter" idx="13" hasCustomPrompt="1"/>
          </p:nvPr>
        </p:nvSpPr>
        <p:spPr>
          <a:xfrm>
            <a:off x="320319" y="460534"/>
            <a:ext cx="11551363" cy="268922"/>
          </a:xfrm>
        </p:spPr>
        <p:txBody>
          <a:bodyPr anchor="ctr" anchorCtr="0">
            <a:noAutofit/>
          </a:bodyPr>
          <a:lstStyle>
            <a:lvl1pPr marL="0" indent="0" algn="ctr">
              <a:buNone/>
              <a:defRPr sz="1600" b="1" i="1">
                <a:ln>
                  <a:solidFill>
                    <a:schemeClr val="accent1">
                      <a:alpha val="0"/>
                    </a:schemeClr>
                  </a:solidFill>
                </a:ln>
                <a:solidFill>
                  <a:schemeClr val="tx1">
                    <a:lumMod val="85000"/>
                    <a:lumOff val="15000"/>
                  </a:schemeClr>
                </a:solidFill>
                <a:latin typeface="+mn-lt"/>
                <a:ea typeface="+mj-ea"/>
              </a:defRPr>
            </a:lvl1pPr>
            <a:lvl2pPr>
              <a:defRPr sz="1400">
                <a:latin typeface="+mj-ea"/>
                <a:ea typeface="+mj-ea"/>
              </a:defRPr>
            </a:lvl2pPr>
            <a:lvl3pPr>
              <a:defRPr sz="1200">
                <a:latin typeface="+mj-ea"/>
                <a:ea typeface="+mj-ea"/>
              </a:defRPr>
            </a:lvl3pPr>
            <a:lvl4pPr>
              <a:defRPr sz="1100">
                <a:latin typeface="+mj-ea"/>
                <a:ea typeface="+mj-ea"/>
              </a:defRPr>
            </a:lvl4pPr>
            <a:lvl5pPr>
              <a:defRPr sz="1100">
                <a:latin typeface="+mj-ea"/>
                <a:ea typeface="+mj-ea"/>
              </a:defRPr>
            </a:lvl5pPr>
          </a:lstStyle>
          <a:p>
            <a:pPr lvl="0"/>
            <a:r>
              <a:rPr lang="en-US" altLang="ko-KR"/>
              <a:t>Simple presentation design – rion powerpoint</a:t>
            </a:r>
            <a:endParaRPr lang="ko-KR" altLang="en-US" dirty="0"/>
          </a:p>
        </p:txBody>
      </p:sp>
    </p:spTree>
    <p:extLst>
      <p:ext uri="{BB962C8B-B14F-4D97-AF65-F5344CB8AC3E}">
        <p14:creationId xmlns:p14="http://schemas.microsoft.com/office/powerpoint/2010/main" xmlns="" val="19344298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250" fill="hold"/>
                                        <p:tgtEl>
                                          <p:spTgt spid="24"/>
                                        </p:tgtEl>
                                        <p:attrNameLst>
                                          <p:attrName>ppt_x</p:attrName>
                                        </p:attrNameLst>
                                      </p:cBhvr>
                                      <p:tavLst>
                                        <p:tav tm="0">
                                          <p:val>
                                            <p:strVal val="0-#ppt_w/2"/>
                                          </p:val>
                                        </p:tav>
                                        <p:tav tm="100000">
                                          <p:val>
                                            <p:strVal val="#ppt_x"/>
                                          </p:val>
                                        </p:tav>
                                      </p:tavLst>
                                    </p:anim>
                                    <p:anim calcmode="lin" valueType="num">
                                      <p:cBhvr additive="base">
                                        <p:cTn id="8" dur="25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250" fill="hold"/>
                                        <p:tgtEl>
                                          <p:spTgt spid="26"/>
                                        </p:tgtEl>
                                        <p:attrNameLst>
                                          <p:attrName>ppt_x</p:attrName>
                                        </p:attrNameLst>
                                      </p:cBhvr>
                                      <p:tavLst>
                                        <p:tav tm="0">
                                          <p:val>
                                            <p:strVal val="0-#ppt_w/2"/>
                                          </p:val>
                                        </p:tav>
                                        <p:tav tm="100000">
                                          <p:val>
                                            <p:strVal val="#ppt_x"/>
                                          </p:val>
                                        </p:tav>
                                      </p:tavLst>
                                    </p:anim>
                                    <p:anim calcmode="lin" valueType="num">
                                      <p:cBhvr additive="base">
                                        <p:cTn id="13" dur="250" fill="hold"/>
                                        <p:tgtEl>
                                          <p:spTgt spid="26"/>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1" fill="hold" grpId="0" nodeType="afterEffect">
                                  <p:stCondLst>
                                    <p:cond delay="0"/>
                                  </p:stCondLst>
                                  <p:iterate type="lt">
                                    <p:tmPct val="10000"/>
                                  </p:iterate>
                                  <p:childTnLst>
                                    <p:set>
                                      <p:cBhvr>
                                        <p:cTn id="16" dur="1" fill="hold">
                                          <p:stCondLst>
                                            <p:cond delay="0"/>
                                          </p:stCondLst>
                                        </p:cTn>
                                        <p:tgtEl>
                                          <p:spTgt spid="25">
                                            <p:txEl>
                                              <p:pRg st="0" end="0"/>
                                            </p:txEl>
                                          </p:spTgt>
                                        </p:tgtEl>
                                        <p:attrNameLst>
                                          <p:attrName>style.visibility</p:attrName>
                                        </p:attrNameLst>
                                      </p:cBhvr>
                                      <p:to>
                                        <p:strVal val="visible"/>
                                      </p:to>
                                    </p:set>
                                    <p:anim calcmode="lin" valueType="num">
                                      <p:cBhvr additive="base">
                                        <p:cTn id="17"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5">
                                            <p:txEl>
                                              <p:pRg st="0" end="0"/>
                                            </p:txEl>
                                          </p:spTgt>
                                        </p:tgtEl>
                                        <p:attrNameLst>
                                          <p:attrName>ppt_y</p:attrName>
                                        </p:attrNameLst>
                                      </p:cBhvr>
                                      <p:tavLst>
                                        <p:tav tm="0">
                                          <p:val>
                                            <p:strVal val="0-#ppt_h/2"/>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27">
                                            <p:txEl>
                                              <p:pRg st="0" end="0"/>
                                            </p:txEl>
                                          </p:spTgt>
                                        </p:tgtEl>
                                        <p:attrNameLst>
                                          <p:attrName>style.visibility</p:attrName>
                                        </p:attrNameLst>
                                      </p:cBhvr>
                                      <p:to>
                                        <p:strVal val="visible"/>
                                      </p:to>
                                    </p:set>
                                    <p:animEffect transition="in" filter="fade">
                                      <p:cBhvr>
                                        <p:cTn id="21" dur="500"/>
                                        <p:tgtEl>
                                          <p:spTgt spid="27">
                                            <p:txEl>
                                              <p:pRg st="0" end="0"/>
                                            </p:txEl>
                                          </p:spTgt>
                                        </p:tgtEl>
                                      </p:cBhvr>
                                    </p:animEffect>
                                  </p:childTnLst>
                                </p:cTn>
                              </p:par>
                            </p:childTnLst>
                          </p:cTn>
                        </p:par>
                        <p:par>
                          <p:cTn id="22" fill="hold">
                            <p:stCondLst>
                              <p:cond delay="1800"/>
                            </p:stCondLst>
                            <p:childTnLst>
                              <p:par>
                                <p:cTn id="23" presetID="2" presetClass="entr" presetSubtype="4" fill="hold" grpId="0" nodeType="afterEffect">
                                  <p:stCondLst>
                                    <p:cond delay="0"/>
                                  </p:stCondLst>
                                  <p:childTnLst>
                                    <p:set>
                                      <p:cBhvr>
                                        <p:cTn id="24" dur="1" fill="hold">
                                          <p:stCondLst>
                                            <p:cond delay="0"/>
                                          </p:stCondLst>
                                        </p:cTn>
                                        <p:tgtEl>
                                          <p:spTgt spid="18">
                                            <p:bg/>
                                          </p:spTgt>
                                        </p:tgtEl>
                                        <p:attrNameLst>
                                          <p:attrName>style.visibility</p:attrName>
                                        </p:attrNameLst>
                                      </p:cBhvr>
                                      <p:to>
                                        <p:strVal val="visible"/>
                                      </p:to>
                                    </p:set>
                                    <p:anim calcmode="lin" valueType="num">
                                      <p:cBhvr additive="base">
                                        <p:cTn id="25" dur="500" fill="hold"/>
                                        <p:tgtEl>
                                          <p:spTgt spid="18">
                                            <p:bg/>
                                          </p:spTgt>
                                        </p:tgtEl>
                                        <p:attrNameLst>
                                          <p:attrName>ppt_x</p:attrName>
                                        </p:attrNameLst>
                                      </p:cBhvr>
                                      <p:tavLst>
                                        <p:tav tm="0">
                                          <p:val>
                                            <p:strVal val="#ppt_x"/>
                                          </p:val>
                                        </p:tav>
                                        <p:tav tm="100000">
                                          <p:val>
                                            <p:strVal val="#ppt_x"/>
                                          </p:val>
                                        </p:tav>
                                      </p:tavLst>
                                    </p:anim>
                                    <p:anim calcmode="lin" valueType="num">
                                      <p:cBhvr additive="base">
                                        <p:cTn id="26" dur="500" fill="hold"/>
                                        <p:tgtEl>
                                          <p:spTgt spid="18">
                                            <p:bg/>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nodePh="1">
                                  <p:stCondLst>
                                    <p:cond delay="0"/>
                                  </p:stCondLst>
                                  <p:endCondLst>
                                    <p:cond evt="begin" delay="0">
                                      <p:tn val="27"/>
                                    </p:cond>
                                  </p:endCondLst>
                                  <p:childTnLst>
                                    <p:set>
                                      <p:cBhvr>
                                        <p:cTn id="28" dur="1" fill="hold">
                                          <p:stCondLst>
                                            <p:cond delay="0"/>
                                          </p:stCondLst>
                                        </p:cTn>
                                        <p:tgtEl>
                                          <p:spTgt spid="18">
                                            <p:txEl>
                                              <p:pRg st="0" end="0"/>
                                            </p:txEl>
                                          </p:spTgt>
                                        </p:tgtEl>
                                        <p:attrNameLst>
                                          <p:attrName>style.visibility</p:attrName>
                                        </p:attrNameLst>
                                      </p:cBhvr>
                                      <p:to>
                                        <p:strVal val="visible"/>
                                      </p:to>
                                    </p:set>
                                    <p:anim calcmode="lin" valueType="num">
                                      <p:cBhvr additive="base">
                                        <p:cTn id="29"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8">
                                            <p:txEl>
                                              <p:pRg st="0" end="0"/>
                                            </p:txEl>
                                          </p:spTgt>
                                        </p:tgtEl>
                                        <p:attrNameLst>
                                          <p:attrName>ppt_y</p:attrName>
                                        </p:attrNameLst>
                                      </p:cBhvr>
                                      <p:tavLst>
                                        <p:tav tm="0">
                                          <p:val>
                                            <p:strVal val="1+#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19">
                                            <p:bg/>
                                          </p:spTgt>
                                        </p:tgtEl>
                                        <p:attrNameLst>
                                          <p:attrName>style.visibility</p:attrName>
                                        </p:attrNameLst>
                                      </p:cBhvr>
                                      <p:to>
                                        <p:strVal val="visible"/>
                                      </p:to>
                                    </p:set>
                                    <p:anim calcmode="lin" valueType="num">
                                      <p:cBhvr additive="base">
                                        <p:cTn id="33" dur="500" fill="hold"/>
                                        <p:tgtEl>
                                          <p:spTgt spid="19">
                                            <p:bg/>
                                          </p:spTgt>
                                        </p:tgtEl>
                                        <p:attrNameLst>
                                          <p:attrName>ppt_x</p:attrName>
                                        </p:attrNameLst>
                                      </p:cBhvr>
                                      <p:tavLst>
                                        <p:tav tm="0">
                                          <p:val>
                                            <p:strVal val="#ppt_x"/>
                                          </p:val>
                                        </p:tav>
                                        <p:tav tm="100000">
                                          <p:val>
                                            <p:strVal val="#ppt_x"/>
                                          </p:val>
                                        </p:tav>
                                      </p:tavLst>
                                    </p:anim>
                                    <p:anim calcmode="lin" valueType="num">
                                      <p:cBhvr additive="base">
                                        <p:cTn id="34" dur="500" fill="hold"/>
                                        <p:tgtEl>
                                          <p:spTgt spid="19">
                                            <p:bg/>
                                          </p:spTgt>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nodePh="1">
                                  <p:stCondLst>
                                    <p:cond delay="0"/>
                                  </p:stCondLst>
                                  <p:endCondLst>
                                    <p:cond evt="begin" delay="0">
                                      <p:tn val="35"/>
                                    </p:cond>
                                  </p:endCondLst>
                                  <p:childTnLst>
                                    <p:set>
                                      <p:cBhvr>
                                        <p:cTn id="36" dur="1" fill="hold">
                                          <p:stCondLst>
                                            <p:cond delay="0"/>
                                          </p:stCondLst>
                                        </p:cTn>
                                        <p:tgtEl>
                                          <p:spTgt spid="19">
                                            <p:txEl>
                                              <p:pRg st="0" end="0"/>
                                            </p:txEl>
                                          </p:spTgt>
                                        </p:tgtEl>
                                        <p:attrNameLst>
                                          <p:attrName>style.visibility</p:attrName>
                                        </p:attrNameLst>
                                      </p:cBhvr>
                                      <p:to>
                                        <p:strVal val="visible"/>
                                      </p:to>
                                    </p:set>
                                    <p:anim calcmode="lin" valueType="num">
                                      <p:cBhvr additive="base">
                                        <p:cTn id="37"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9">
                                            <p:txEl>
                                              <p:pRg st="0" end="0"/>
                                            </p:txEl>
                                          </p:spTgt>
                                        </p:tgtEl>
                                        <p:attrNameLst>
                                          <p:attrName>ppt_y</p:attrName>
                                        </p:attrNameLst>
                                      </p:cBhvr>
                                      <p:tavLst>
                                        <p:tav tm="0">
                                          <p:val>
                                            <p:strVal val="0-#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0">
                                            <p:bg/>
                                          </p:spTgt>
                                        </p:tgtEl>
                                        <p:attrNameLst>
                                          <p:attrName>style.visibility</p:attrName>
                                        </p:attrNameLst>
                                      </p:cBhvr>
                                      <p:to>
                                        <p:strVal val="visible"/>
                                      </p:to>
                                    </p:set>
                                    <p:anim calcmode="lin" valueType="num">
                                      <p:cBhvr additive="base">
                                        <p:cTn id="41" dur="500" fill="hold"/>
                                        <p:tgtEl>
                                          <p:spTgt spid="20">
                                            <p:bg/>
                                          </p:spTgt>
                                        </p:tgtEl>
                                        <p:attrNameLst>
                                          <p:attrName>ppt_x</p:attrName>
                                        </p:attrNameLst>
                                      </p:cBhvr>
                                      <p:tavLst>
                                        <p:tav tm="0">
                                          <p:val>
                                            <p:strVal val="#ppt_x"/>
                                          </p:val>
                                        </p:tav>
                                        <p:tav tm="100000">
                                          <p:val>
                                            <p:strVal val="#ppt_x"/>
                                          </p:val>
                                        </p:tav>
                                      </p:tavLst>
                                    </p:anim>
                                    <p:anim calcmode="lin" valueType="num">
                                      <p:cBhvr additive="base">
                                        <p:cTn id="42" dur="500" fill="hold"/>
                                        <p:tgtEl>
                                          <p:spTgt spid="20">
                                            <p:bg/>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nodePh="1">
                                  <p:stCondLst>
                                    <p:cond delay="0"/>
                                  </p:stCondLst>
                                  <p:endCondLst>
                                    <p:cond evt="begin" delay="0">
                                      <p:tn val="43"/>
                                    </p:cond>
                                  </p:endCondLst>
                                  <p:childTnLst>
                                    <p:set>
                                      <p:cBhvr>
                                        <p:cTn id="44" dur="1" fill="hold">
                                          <p:stCondLst>
                                            <p:cond delay="0"/>
                                          </p:stCondLst>
                                        </p:cTn>
                                        <p:tgtEl>
                                          <p:spTgt spid="20">
                                            <p:txEl>
                                              <p:pRg st="0" end="0"/>
                                            </p:txEl>
                                          </p:spTgt>
                                        </p:tgtEl>
                                        <p:attrNameLst>
                                          <p:attrName>style.visibility</p:attrName>
                                        </p:attrNameLst>
                                      </p:cBhvr>
                                      <p:to>
                                        <p:strVal val="visible"/>
                                      </p:to>
                                    </p:set>
                                    <p:anim calcmode="lin" valueType="num">
                                      <p:cBhvr additive="base">
                                        <p:cTn id="45"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21">
                                            <p:bg/>
                                          </p:spTgt>
                                        </p:tgtEl>
                                        <p:attrNameLst>
                                          <p:attrName>style.visibility</p:attrName>
                                        </p:attrNameLst>
                                      </p:cBhvr>
                                      <p:to>
                                        <p:strVal val="visible"/>
                                      </p:to>
                                    </p:set>
                                    <p:anim calcmode="lin" valueType="num">
                                      <p:cBhvr additive="base">
                                        <p:cTn id="49" dur="500" fill="hold"/>
                                        <p:tgtEl>
                                          <p:spTgt spid="21">
                                            <p:bg/>
                                          </p:spTgt>
                                        </p:tgtEl>
                                        <p:attrNameLst>
                                          <p:attrName>ppt_x</p:attrName>
                                        </p:attrNameLst>
                                      </p:cBhvr>
                                      <p:tavLst>
                                        <p:tav tm="0">
                                          <p:val>
                                            <p:strVal val="#ppt_x"/>
                                          </p:val>
                                        </p:tav>
                                        <p:tav tm="100000">
                                          <p:val>
                                            <p:strVal val="#ppt_x"/>
                                          </p:val>
                                        </p:tav>
                                      </p:tavLst>
                                    </p:anim>
                                    <p:anim calcmode="lin" valueType="num">
                                      <p:cBhvr additive="base">
                                        <p:cTn id="50" dur="500" fill="hold"/>
                                        <p:tgtEl>
                                          <p:spTgt spid="21">
                                            <p:bg/>
                                          </p:spTgt>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nodePh="1">
                                  <p:stCondLst>
                                    <p:cond delay="0"/>
                                  </p:stCondLst>
                                  <p:endCondLst>
                                    <p:cond evt="begin" delay="0">
                                      <p:tn val="51"/>
                                    </p:cond>
                                  </p:endCondLst>
                                  <p:childTnLst>
                                    <p:set>
                                      <p:cBhvr>
                                        <p:cTn id="52" dur="1" fill="hold">
                                          <p:stCondLst>
                                            <p:cond delay="0"/>
                                          </p:stCondLst>
                                        </p:cTn>
                                        <p:tgtEl>
                                          <p:spTgt spid="21">
                                            <p:txEl>
                                              <p:pRg st="0" end="0"/>
                                            </p:txEl>
                                          </p:spTgt>
                                        </p:tgtEl>
                                        <p:attrNameLst>
                                          <p:attrName>style.visibility</p:attrName>
                                        </p:attrNameLst>
                                      </p:cBhvr>
                                      <p:to>
                                        <p:strVal val="visible"/>
                                      </p:to>
                                    </p:set>
                                    <p:anim calcmode="lin" valueType="num">
                                      <p:cBhvr additive="base">
                                        <p:cTn id="53"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1">
                                            <p:txEl>
                                              <p:pRg st="0" end="0"/>
                                            </p:txEl>
                                          </p:spTgt>
                                        </p:tgtEl>
                                        <p:attrNameLst>
                                          <p:attrName>ppt_y</p:attrName>
                                        </p:attrNameLst>
                                      </p:cBhvr>
                                      <p:tavLst>
                                        <p:tav tm="0">
                                          <p:val>
                                            <p:strVal val="0-#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2">
                                            <p:bg/>
                                          </p:spTgt>
                                        </p:tgtEl>
                                        <p:attrNameLst>
                                          <p:attrName>style.visibility</p:attrName>
                                        </p:attrNameLst>
                                      </p:cBhvr>
                                      <p:to>
                                        <p:strVal val="visible"/>
                                      </p:to>
                                    </p:set>
                                    <p:anim calcmode="lin" valueType="num">
                                      <p:cBhvr additive="base">
                                        <p:cTn id="57" dur="500" fill="hold"/>
                                        <p:tgtEl>
                                          <p:spTgt spid="22">
                                            <p:bg/>
                                          </p:spTgt>
                                        </p:tgtEl>
                                        <p:attrNameLst>
                                          <p:attrName>ppt_x</p:attrName>
                                        </p:attrNameLst>
                                      </p:cBhvr>
                                      <p:tavLst>
                                        <p:tav tm="0">
                                          <p:val>
                                            <p:strVal val="#ppt_x"/>
                                          </p:val>
                                        </p:tav>
                                        <p:tav tm="100000">
                                          <p:val>
                                            <p:strVal val="#ppt_x"/>
                                          </p:val>
                                        </p:tav>
                                      </p:tavLst>
                                    </p:anim>
                                    <p:anim calcmode="lin" valueType="num">
                                      <p:cBhvr additive="base">
                                        <p:cTn id="58" dur="500" fill="hold"/>
                                        <p:tgtEl>
                                          <p:spTgt spid="22">
                                            <p:bg/>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nodePh="1">
                                  <p:stCondLst>
                                    <p:cond delay="0"/>
                                  </p:stCondLst>
                                  <p:endCondLst>
                                    <p:cond evt="begin" delay="0">
                                      <p:tn val="59"/>
                                    </p:cond>
                                  </p:endCondLst>
                                  <p:childTnLst>
                                    <p:set>
                                      <p:cBhvr>
                                        <p:cTn id="60" dur="1" fill="hold">
                                          <p:stCondLst>
                                            <p:cond delay="0"/>
                                          </p:stCondLst>
                                        </p:cTn>
                                        <p:tgtEl>
                                          <p:spTgt spid="22">
                                            <p:txEl>
                                              <p:pRg st="0" end="0"/>
                                            </p:txEl>
                                          </p:spTgt>
                                        </p:tgtEl>
                                        <p:attrNameLst>
                                          <p:attrName>style.visibility</p:attrName>
                                        </p:attrNameLst>
                                      </p:cBhvr>
                                      <p:to>
                                        <p:strVal val="visible"/>
                                      </p:to>
                                    </p:set>
                                    <p:anim calcmode="lin" valueType="num">
                                      <p:cBhvr additive="base">
                                        <p:cTn id="61"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par>
                          <p:cTn id="63" fill="hold">
                            <p:stCondLst>
                              <p:cond delay="2300"/>
                            </p:stCondLst>
                            <p:childTnLst>
                              <p:par>
                                <p:cTn id="64" presetID="42" presetClass="entr" presetSubtype="0" fill="hold" grpId="0" nodeType="afterEffect">
                                  <p:stCondLst>
                                    <p:cond delay="0"/>
                                  </p:stCondLst>
                                  <p:childTnLst>
                                    <p:set>
                                      <p:cBhvr>
                                        <p:cTn id="65" dur="1" fill="hold">
                                          <p:stCondLst>
                                            <p:cond delay="0"/>
                                          </p:stCondLst>
                                        </p:cTn>
                                        <p:tgtEl>
                                          <p:spTgt spid="23">
                                            <p:txEl>
                                              <p:pRg st="0" end="0"/>
                                            </p:txEl>
                                          </p:spTgt>
                                        </p:tgtEl>
                                        <p:attrNameLst>
                                          <p:attrName>style.visibility</p:attrName>
                                        </p:attrNameLst>
                                      </p:cBhvr>
                                      <p:to>
                                        <p:strVal val="visible"/>
                                      </p:to>
                                    </p:set>
                                    <p:animEffect transition="in" filter="fade">
                                      <p:cBhvr>
                                        <p:cTn id="66" dur="1000"/>
                                        <p:tgtEl>
                                          <p:spTgt spid="23">
                                            <p:txEl>
                                              <p:pRg st="0" end="0"/>
                                            </p:txEl>
                                          </p:spTgt>
                                        </p:tgtEl>
                                      </p:cBhvr>
                                    </p:animEffect>
                                    <p:anim calcmode="lin" valueType="num">
                                      <p:cBhvr>
                                        <p:cTn id="67" dur="10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68" dur="100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animBg="1">
        <p:tmplLst>
          <p:tmpl>
            <p:tnLst>
              <p:par>
                <p:cTn presetID="2" presetClass="entr" presetSubtype="4"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ppt_x"/>
                          </p:val>
                        </p:tav>
                        <p:tav tm="100000">
                          <p:val>
                            <p:strVal val="#ppt_x"/>
                          </p:val>
                        </p:tav>
                      </p:tavLst>
                    </p:anim>
                    <p:anim calcmode="lin" valueType="num">
                      <p:cBhvr additive="base">
                        <p:cTn dur="500" fill="hold"/>
                        <p:tgtEl>
                          <p:spTgt spid="18"/>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fill="hold" nodeType="withEffect" nodePh="1">
                  <p:stCondLst>
                    <p:cond delay="0"/>
                  </p:stCondLst>
                  <p:endCondLst>
                    <p:cond delay="0"/>
                  </p:end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ppt_x"/>
                          </p:val>
                        </p:tav>
                        <p:tav tm="100000">
                          <p:val>
                            <p:strVal val="#ppt_x"/>
                          </p:val>
                        </p:tav>
                      </p:tavLst>
                    </p:anim>
                    <p:anim calcmode="lin" valueType="num">
                      <p:cBhvr additive="base">
                        <p:cTn dur="500" fill="hold"/>
                        <p:tgtEl>
                          <p:spTgt spid="18"/>
                        </p:tgtEl>
                        <p:attrNameLst>
                          <p:attrName>ppt_y</p:attrName>
                        </p:attrNameLst>
                      </p:cBhvr>
                      <p:tavLst>
                        <p:tav tm="0">
                          <p:val>
                            <p:strVal val="1+#ppt_h/2"/>
                          </p:val>
                        </p:tav>
                        <p:tav tm="100000">
                          <p:val>
                            <p:strVal val="#ppt_y"/>
                          </p:val>
                        </p:tav>
                      </p:tavLst>
                    </p:anim>
                  </p:childTnLst>
                </p:cTn>
              </p:par>
            </p:tnLst>
          </p:tmpl>
        </p:tmplLst>
      </p:bldP>
      <p:bldP spid="19" grpId="0" uiExpand="1" build="p" animBg="1">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500" fill="hold"/>
                        <p:tgtEl>
                          <p:spTgt spid="19"/>
                        </p:tgtEl>
                        <p:attrNameLst>
                          <p:attrName>ppt_x</p:attrName>
                        </p:attrNameLst>
                      </p:cBhvr>
                      <p:tavLst>
                        <p:tav tm="0">
                          <p:val>
                            <p:strVal val="#ppt_x"/>
                          </p:val>
                        </p:tav>
                        <p:tav tm="100000">
                          <p:val>
                            <p:strVal val="#ppt_x"/>
                          </p:val>
                        </p:tav>
                      </p:tavLst>
                    </p:anim>
                    <p:anim calcmode="lin" valueType="num">
                      <p:cBhvr additive="base">
                        <p:cTn dur="500" fill="hold"/>
                        <p:tgtEl>
                          <p:spTgt spid="19"/>
                        </p:tgtEl>
                        <p:attrNameLst>
                          <p:attrName>ppt_y</p:attrName>
                        </p:attrNameLst>
                      </p:cBhvr>
                      <p:tavLst>
                        <p:tav tm="0">
                          <p:val>
                            <p:strVal val="0-#ppt_h/2"/>
                          </p:val>
                        </p:tav>
                        <p:tav tm="100000">
                          <p:val>
                            <p:strVal val="#ppt_y"/>
                          </p:val>
                        </p:tav>
                      </p:tavLst>
                    </p:anim>
                  </p:childTnLst>
                </p:cTn>
              </p:par>
            </p:tnLst>
          </p:tmpl>
          <p:tmpl lvl="1">
            <p:tnLst>
              <p:par>
                <p:cTn presetID="2" presetClass="entr" presetSubtype="1" fill="hold" nodeType="withEffect" nodePh="1">
                  <p:stCondLst>
                    <p:cond delay="0"/>
                  </p:stCondLst>
                  <p:endCondLst>
                    <p:cond delay="0"/>
                  </p:endCondLst>
                  <p:childTnLst>
                    <p:set>
                      <p:cBhvr>
                        <p:cTn dur="1" fill="hold">
                          <p:stCondLst>
                            <p:cond delay="0"/>
                          </p:stCondLst>
                        </p:cTn>
                        <p:tgtEl>
                          <p:spTgt spid="19"/>
                        </p:tgtEl>
                        <p:attrNameLst>
                          <p:attrName>style.visibility</p:attrName>
                        </p:attrNameLst>
                      </p:cBhvr>
                      <p:to>
                        <p:strVal val="visible"/>
                      </p:to>
                    </p:set>
                    <p:anim calcmode="lin" valueType="num">
                      <p:cBhvr additive="base">
                        <p:cTn dur="500" fill="hold"/>
                        <p:tgtEl>
                          <p:spTgt spid="19"/>
                        </p:tgtEl>
                        <p:attrNameLst>
                          <p:attrName>ppt_x</p:attrName>
                        </p:attrNameLst>
                      </p:cBhvr>
                      <p:tavLst>
                        <p:tav tm="0">
                          <p:val>
                            <p:strVal val="#ppt_x"/>
                          </p:val>
                        </p:tav>
                        <p:tav tm="100000">
                          <p:val>
                            <p:strVal val="#ppt_x"/>
                          </p:val>
                        </p:tav>
                      </p:tavLst>
                    </p:anim>
                    <p:anim calcmode="lin" valueType="num">
                      <p:cBhvr additive="base">
                        <p:cTn dur="500" fill="hold"/>
                        <p:tgtEl>
                          <p:spTgt spid="19"/>
                        </p:tgtEl>
                        <p:attrNameLst>
                          <p:attrName>ppt_y</p:attrName>
                        </p:attrNameLst>
                      </p:cBhvr>
                      <p:tavLst>
                        <p:tav tm="0">
                          <p:val>
                            <p:strVal val="0-#ppt_h/2"/>
                          </p:val>
                        </p:tav>
                        <p:tav tm="100000">
                          <p:val>
                            <p:strVal val="#ppt_y"/>
                          </p:val>
                        </p:tav>
                      </p:tavLst>
                    </p:anim>
                  </p:childTnLst>
                </p:cTn>
              </p:par>
            </p:tnLst>
          </p:tmpl>
        </p:tmplLst>
      </p:bldP>
      <p:bldP spid="20" grpId="0" build="p" animBg="1">
        <p:tmplLst>
          <p:tmpl>
            <p:tnLst>
              <p:par>
                <p:cTn presetID="2" presetClass="entr" presetSubtype="4"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ppt_x"/>
                          </p:val>
                        </p:tav>
                        <p:tav tm="100000">
                          <p:val>
                            <p:strVal val="#ppt_x"/>
                          </p:val>
                        </p:tav>
                      </p:tavLst>
                    </p:anim>
                    <p:anim calcmode="lin" valueType="num">
                      <p:cBhvr additive="base">
                        <p:cTn dur="500" fill="hold"/>
                        <p:tgtEl>
                          <p:spTgt spid="20"/>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fill="hold" nodeType="withEffect" nodePh="1">
                  <p:stCondLst>
                    <p:cond delay="0"/>
                  </p:stCondLst>
                  <p:endCondLst>
                    <p:cond delay="0"/>
                  </p:end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ppt_x"/>
                          </p:val>
                        </p:tav>
                        <p:tav tm="100000">
                          <p:val>
                            <p:strVal val="#ppt_x"/>
                          </p:val>
                        </p:tav>
                      </p:tavLst>
                    </p:anim>
                    <p:anim calcmode="lin" valueType="num">
                      <p:cBhvr additive="base">
                        <p:cTn dur="500" fill="hold"/>
                        <p:tgtEl>
                          <p:spTgt spid="20"/>
                        </p:tgtEl>
                        <p:attrNameLst>
                          <p:attrName>ppt_y</p:attrName>
                        </p:attrNameLst>
                      </p:cBhvr>
                      <p:tavLst>
                        <p:tav tm="0">
                          <p:val>
                            <p:strVal val="1+#ppt_h/2"/>
                          </p:val>
                        </p:tav>
                        <p:tav tm="100000">
                          <p:val>
                            <p:strVal val="#ppt_y"/>
                          </p:val>
                        </p:tav>
                      </p:tavLst>
                    </p:anim>
                  </p:childTnLst>
                </p:cTn>
              </p:par>
            </p:tnLst>
          </p:tmpl>
        </p:tmplLst>
      </p:bldP>
      <p:bldP spid="21" grpId="0" uiExpand="1" build="p" animBg="1">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ppt_x"/>
                          </p:val>
                        </p:tav>
                        <p:tav tm="100000">
                          <p:val>
                            <p:strVal val="#ppt_x"/>
                          </p:val>
                        </p:tav>
                      </p:tavLst>
                    </p:anim>
                    <p:anim calcmode="lin" valueType="num">
                      <p:cBhvr additive="base">
                        <p:cTn dur="500" fill="hold"/>
                        <p:tgtEl>
                          <p:spTgt spid="21"/>
                        </p:tgtEl>
                        <p:attrNameLst>
                          <p:attrName>ppt_y</p:attrName>
                        </p:attrNameLst>
                      </p:cBhvr>
                      <p:tavLst>
                        <p:tav tm="0">
                          <p:val>
                            <p:strVal val="0-#ppt_h/2"/>
                          </p:val>
                        </p:tav>
                        <p:tav tm="100000">
                          <p:val>
                            <p:strVal val="#ppt_y"/>
                          </p:val>
                        </p:tav>
                      </p:tavLst>
                    </p:anim>
                  </p:childTnLst>
                </p:cTn>
              </p:par>
            </p:tnLst>
          </p:tmpl>
          <p:tmpl lvl="1">
            <p:tnLst>
              <p:par>
                <p:cTn presetID="2" presetClass="entr" presetSubtype="1" fill="hold" nodeType="withEffect" nodePh="1">
                  <p:stCondLst>
                    <p:cond delay="0"/>
                  </p:stCondLst>
                  <p:endCondLst>
                    <p:cond delay="0"/>
                  </p:endCondLst>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ppt_x"/>
                          </p:val>
                        </p:tav>
                        <p:tav tm="100000">
                          <p:val>
                            <p:strVal val="#ppt_x"/>
                          </p:val>
                        </p:tav>
                      </p:tavLst>
                    </p:anim>
                    <p:anim calcmode="lin" valueType="num">
                      <p:cBhvr additive="base">
                        <p:cTn dur="500" fill="hold"/>
                        <p:tgtEl>
                          <p:spTgt spid="21"/>
                        </p:tgtEl>
                        <p:attrNameLst>
                          <p:attrName>ppt_y</p:attrName>
                        </p:attrNameLst>
                      </p:cBhvr>
                      <p:tavLst>
                        <p:tav tm="0">
                          <p:val>
                            <p:strVal val="0-#ppt_h/2"/>
                          </p:val>
                        </p:tav>
                        <p:tav tm="100000">
                          <p:val>
                            <p:strVal val="#ppt_y"/>
                          </p:val>
                        </p:tav>
                      </p:tavLst>
                    </p:anim>
                  </p:childTnLst>
                </p:cTn>
              </p:par>
            </p:tnLst>
          </p:tmpl>
        </p:tmplLst>
      </p:bldP>
      <p:bldP spid="22" grpId="0" build="p" animBg="1">
        <p:tmplLst>
          <p:tmpl>
            <p:tnLst>
              <p:par>
                <p:cTn presetID="2" presetClass="entr" presetSubtype="4"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ppt_x"/>
                          </p:val>
                        </p:tav>
                        <p:tav tm="100000">
                          <p:val>
                            <p:strVal val="#ppt_x"/>
                          </p:val>
                        </p:tav>
                      </p:tavLst>
                    </p:anim>
                    <p:anim calcmode="lin" valueType="num">
                      <p:cBhvr additive="base">
                        <p:cTn dur="500" fill="hold"/>
                        <p:tgtEl>
                          <p:spTgt spid="22"/>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fill="hold" nodeType="withEffect" nodePh="1">
                  <p:stCondLst>
                    <p:cond delay="0"/>
                  </p:stCondLst>
                  <p:endCondLst>
                    <p:cond delay="0"/>
                  </p:end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ppt_x"/>
                          </p:val>
                        </p:tav>
                        <p:tav tm="100000">
                          <p:val>
                            <p:strVal val="#ppt_x"/>
                          </p:val>
                        </p:tav>
                      </p:tavLst>
                    </p:anim>
                    <p:anim calcmode="lin" valueType="num">
                      <p:cBhvr additive="base">
                        <p:cTn dur="500" fill="hold"/>
                        <p:tgtEl>
                          <p:spTgt spid="22"/>
                        </p:tgtEl>
                        <p:attrNameLst>
                          <p:attrName>ppt_y</p:attrName>
                        </p:attrNameLst>
                      </p:cBhvr>
                      <p:tavLst>
                        <p:tav tm="0">
                          <p:val>
                            <p:strVal val="1+#ppt_h/2"/>
                          </p:val>
                        </p:tav>
                        <p:tav tm="100000">
                          <p:val>
                            <p:strVal val="#ppt_y"/>
                          </p:val>
                        </p:tav>
                      </p:tavLst>
                    </p:anim>
                  </p:childTnLst>
                </p:cTn>
              </p:par>
            </p:tnLst>
          </p:tmpl>
        </p:tmplLst>
      </p:bldP>
      <p:bldP spid="23" grpId="0" build="p">
        <p:tmplLst>
          <p:tmpl lvl="1">
            <p:tnLst>
              <p:par>
                <p:cTn presetID="42" presetClass="entr" presetSubtype="0"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1000"/>
                        <p:tgtEl>
                          <p:spTgt spid="23"/>
                        </p:tgtEl>
                      </p:cBhvr>
                    </p:animEffect>
                    <p:anim calcmode="lin" valueType="num">
                      <p:cBhvr>
                        <p:cTn dur="1000" fill="hold"/>
                        <p:tgtEl>
                          <p:spTgt spid="23"/>
                        </p:tgtEl>
                        <p:attrNameLst>
                          <p:attrName>ppt_x</p:attrName>
                        </p:attrNameLst>
                      </p:cBhvr>
                      <p:tavLst>
                        <p:tav tm="0">
                          <p:val>
                            <p:strVal val="#ppt_x"/>
                          </p:val>
                        </p:tav>
                        <p:tav tm="100000">
                          <p:val>
                            <p:strVal val="#ppt_x"/>
                          </p:val>
                        </p:tav>
                      </p:tavLst>
                    </p:anim>
                    <p:anim calcmode="lin" valueType="num">
                      <p:cBhvr>
                        <p:cTn dur="1000" fill="hold"/>
                        <p:tgtEl>
                          <p:spTgt spid="23"/>
                        </p:tgtEl>
                        <p:attrNameLst>
                          <p:attrName>ppt_y</p:attrName>
                        </p:attrNameLst>
                      </p:cBhvr>
                      <p:tavLst>
                        <p:tav tm="0">
                          <p:val>
                            <p:strVal val="#ppt_y+.1"/>
                          </p:val>
                        </p:tav>
                        <p:tav tm="100000">
                          <p:val>
                            <p:strVal val="#ppt_y"/>
                          </p:val>
                        </p:tav>
                      </p:tavLst>
                    </p:anim>
                  </p:childTnLst>
                </p:cTn>
              </p:par>
            </p:tnLst>
          </p:tmpl>
        </p:tmplLst>
      </p:bldP>
      <p:bldP spid="24" grpId="0" animBg="1"/>
      <p:bldP spid="25" grpId="0" build="p"/>
      <p:bldP spid="26" grpId="0" animBg="1"/>
      <p:bldP spid="27" grpId="0" bui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2D2892E9-D146-4B01-9BEA-D9A29B01394F}" type="datetimeFigureOut">
              <a:rPr lang="ko-KR" altLang="en-US" smtClean="0"/>
              <a:pPr/>
              <a:t>2021-03-12</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C37D8B57-6416-4971-863C-DE548A2FD4C7}" type="slidenum">
              <a:rPr lang="ko-KR" altLang="en-US" smtClean="0"/>
              <a:pPr/>
              <a:t>‹#›</a:t>
            </a:fld>
            <a:endParaRPr lang="ko-KR" altLang="en-US"/>
          </a:p>
        </p:txBody>
      </p:sp>
      <p:pic>
        <p:nvPicPr>
          <p:cNvPr id="5" name="그림 4"/>
          <p:cNvPicPr>
            <a:picLocks noChangeAspect="1"/>
          </p:cNvPicPr>
          <p:nvPr userDrawn="1"/>
        </p:nvPicPr>
        <p:blipFill rotWithShape="1">
          <a:blip r:embed="rId2" cstate="screen">
            <a:extLst>
              <a:ext uri="{28A0092B-C50C-407E-A947-70E740481C1C}">
                <a14:useLocalDpi xmlns:a14="http://schemas.microsoft.com/office/drawing/2010/main" xmlns=""/>
              </a:ext>
            </a:extLst>
          </a:blip>
          <a:srcRect l="8869" t="25967" b="29893"/>
          <a:stretch/>
        </p:blipFill>
        <p:spPr>
          <a:xfrm>
            <a:off x="0" y="-25312"/>
            <a:ext cx="12192000" cy="3936912"/>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8" name="텍스트 개체 틀 9"/>
          <p:cNvSpPr>
            <a:spLocks noGrp="1"/>
          </p:cNvSpPr>
          <p:nvPr>
            <p:ph type="body" sz="quarter" idx="13" hasCustomPrompt="1"/>
          </p:nvPr>
        </p:nvSpPr>
        <p:spPr>
          <a:xfrm>
            <a:off x="5267643" y="1764176"/>
            <a:ext cx="4524057" cy="357935"/>
          </a:xfrm>
        </p:spPr>
        <p:txBody>
          <a:bodyPr anchor="ctr" anchorCtr="0">
            <a:noAutofit/>
          </a:bodyPr>
          <a:lstStyle>
            <a:lvl1pPr marL="0" indent="0" algn="ctr">
              <a:buNone/>
              <a:defRPr sz="2800" b="1" i="1">
                <a:ln>
                  <a:solidFill>
                    <a:schemeClr val="tx1">
                      <a:lumMod val="75000"/>
                      <a:lumOff val="25000"/>
                      <a:alpha val="0"/>
                    </a:schemeClr>
                  </a:solidFill>
                </a:ln>
                <a:solidFill>
                  <a:schemeClr val="tx1">
                    <a:lumMod val="85000"/>
                    <a:lumOff val="15000"/>
                  </a:schemeClr>
                </a:solidFill>
                <a:latin typeface="+mn-lt"/>
                <a:ea typeface="+mj-ea"/>
              </a:defRPr>
            </a:lvl1pPr>
            <a:lvl2pPr>
              <a:defRPr sz="1400">
                <a:latin typeface="+mj-ea"/>
                <a:ea typeface="+mj-ea"/>
              </a:defRPr>
            </a:lvl2pPr>
            <a:lvl3pPr>
              <a:defRPr sz="1200">
                <a:latin typeface="+mj-ea"/>
                <a:ea typeface="+mj-ea"/>
              </a:defRPr>
            </a:lvl3pPr>
            <a:lvl4pPr>
              <a:defRPr sz="1100">
                <a:latin typeface="+mj-ea"/>
                <a:ea typeface="+mj-ea"/>
              </a:defRPr>
            </a:lvl4pPr>
            <a:lvl5pPr>
              <a:defRPr sz="1100">
                <a:latin typeface="+mj-ea"/>
                <a:ea typeface="+mj-ea"/>
              </a:defRPr>
            </a:lvl5pPr>
          </a:lstStyle>
          <a:p>
            <a:pPr lvl="0"/>
            <a:r>
              <a:rPr lang="en-US" altLang="ko-KR"/>
              <a:t>Thank you</a:t>
            </a:r>
            <a:endParaRPr lang="ko-KR" altLang="en-US"/>
          </a:p>
        </p:txBody>
      </p:sp>
      <p:sp>
        <p:nvSpPr>
          <p:cNvPr id="9" name="텍스트 개체 틀 9"/>
          <p:cNvSpPr>
            <a:spLocks noGrp="1"/>
          </p:cNvSpPr>
          <p:nvPr>
            <p:ph type="body" sz="quarter" idx="18" hasCustomPrompt="1"/>
          </p:nvPr>
        </p:nvSpPr>
        <p:spPr>
          <a:xfrm>
            <a:off x="381001" y="4840549"/>
            <a:ext cx="895349" cy="1042132"/>
          </a:xfrm>
          <a:noFill/>
        </p:spPr>
        <p:txBody>
          <a:bodyPr>
            <a:noAutofit/>
          </a:bodyPr>
          <a:lstStyle>
            <a:lvl1pPr marL="0" marR="0" indent="0" algn="l" defTabSz="914400" rtl="0" eaLnBrk="1" fontAlgn="auto" latinLnBrk="1" hangingPunct="1">
              <a:lnSpc>
                <a:spcPct val="90000"/>
              </a:lnSpc>
              <a:spcBef>
                <a:spcPts val="1000"/>
              </a:spcBef>
              <a:spcAft>
                <a:spcPts val="0"/>
              </a:spcAft>
              <a:buClrTx/>
              <a:buSzTx/>
              <a:buFont typeface="+mj-lt"/>
              <a:buNone/>
              <a:tabLst/>
              <a:defRPr sz="1600" b="0" i="1" baseline="0">
                <a:ln>
                  <a:solidFill>
                    <a:schemeClr val="accent1">
                      <a:alpha val="0"/>
                    </a:schemeClr>
                  </a:solidFill>
                </a:ln>
                <a:solidFill>
                  <a:schemeClr val="tx1">
                    <a:lumMod val="85000"/>
                    <a:lumOff val="15000"/>
                  </a:schemeClr>
                </a:solidFill>
                <a:latin typeface="+mn-lt"/>
                <a:ea typeface="+mj-ea"/>
              </a:defRPr>
            </a:lvl1pPr>
            <a:lvl2pPr>
              <a:defRPr sz="1400">
                <a:latin typeface="+mj-ea"/>
                <a:ea typeface="+mj-ea"/>
              </a:defRPr>
            </a:lvl2pPr>
            <a:lvl3pPr>
              <a:defRPr sz="1200">
                <a:latin typeface="+mj-ea"/>
                <a:ea typeface="+mj-ea"/>
              </a:defRPr>
            </a:lvl3pPr>
            <a:lvl4pPr>
              <a:defRPr sz="1100">
                <a:latin typeface="+mj-ea"/>
                <a:ea typeface="+mj-ea"/>
              </a:defRPr>
            </a:lvl4pPr>
            <a:lvl5pPr>
              <a:defRPr sz="1100">
                <a:latin typeface="+mj-ea"/>
                <a:ea typeface="+mj-ea"/>
              </a:defRPr>
            </a:lvl5pPr>
          </a:lstStyle>
          <a:p>
            <a:pPr lvl="0"/>
            <a:r>
              <a:rPr lang="en-US" altLang="ko-KR"/>
              <a:t>Add</a:t>
            </a:r>
          </a:p>
          <a:p>
            <a:pPr lvl="0"/>
            <a:r>
              <a:rPr lang="en-US" altLang="ko-KR"/>
              <a:t>Phone</a:t>
            </a:r>
          </a:p>
          <a:p>
            <a:pPr lvl="0"/>
            <a:r>
              <a:rPr lang="en-US" altLang="ko-KR"/>
              <a:t>Email </a:t>
            </a:r>
          </a:p>
          <a:p>
            <a:pPr lvl="0"/>
            <a:endParaRPr lang="en-US" altLang="ko-KR"/>
          </a:p>
        </p:txBody>
      </p:sp>
      <p:sp>
        <p:nvSpPr>
          <p:cNvPr id="11" name="텍스트 개체 틀 9"/>
          <p:cNvSpPr>
            <a:spLocks noGrp="1"/>
          </p:cNvSpPr>
          <p:nvPr>
            <p:ph type="body" sz="quarter" idx="20" hasCustomPrompt="1"/>
          </p:nvPr>
        </p:nvSpPr>
        <p:spPr>
          <a:xfrm>
            <a:off x="1276350" y="4840549"/>
            <a:ext cx="5943600" cy="1042132"/>
          </a:xfrm>
          <a:noFill/>
        </p:spPr>
        <p:txBody>
          <a:bodyPr>
            <a:noAutofit/>
          </a:bodyPr>
          <a:lstStyle>
            <a:lvl1pPr marL="0" marR="0" indent="0" algn="l" defTabSz="914400" rtl="0" eaLnBrk="1" fontAlgn="auto" latinLnBrk="1" hangingPunct="1">
              <a:lnSpc>
                <a:spcPct val="90000"/>
              </a:lnSpc>
              <a:spcBef>
                <a:spcPts val="1000"/>
              </a:spcBef>
              <a:spcAft>
                <a:spcPts val="0"/>
              </a:spcAft>
              <a:buClrTx/>
              <a:buSzTx/>
              <a:buFont typeface="+mj-lt"/>
              <a:buNone/>
              <a:tabLst/>
              <a:defRPr sz="1600" b="0" i="0" baseline="0">
                <a:ln>
                  <a:solidFill>
                    <a:schemeClr val="accent1">
                      <a:alpha val="0"/>
                    </a:schemeClr>
                  </a:solidFill>
                </a:ln>
                <a:solidFill>
                  <a:schemeClr val="tx1">
                    <a:lumMod val="85000"/>
                    <a:lumOff val="15000"/>
                  </a:schemeClr>
                </a:solidFill>
                <a:latin typeface="+mn-lt"/>
                <a:ea typeface="+mj-ea"/>
              </a:defRPr>
            </a:lvl1pPr>
            <a:lvl2pPr>
              <a:defRPr sz="1400">
                <a:latin typeface="+mj-ea"/>
                <a:ea typeface="+mj-ea"/>
              </a:defRPr>
            </a:lvl2pPr>
            <a:lvl3pPr>
              <a:defRPr sz="1200">
                <a:latin typeface="+mj-ea"/>
                <a:ea typeface="+mj-ea"/>
              </a:defRPr>
            </a:lvl3pPr>
            <a:lvl4pPr>
              <a:defRPr sz="1100">
                <a:latin typeface="+mj-ea"/>
                <a:ea typeface="+mj-ea"/>
              </a:defRPr>
            </a:lvl4pPr>
            <a:lvl5pPr>
              <a:defRPr sz="1100">
                <a:latin typeface="+mj-ea"/>
                <a:ea typeface="+mj-ea"/>
              </a:defRPr>
            </a:lvl5pPr>
          </a:lstStyle>
          <a:p>
            <a:pPr lvl="0"/>
            <a:r>
              <a:rPr lang="en-US" altLang="ko-KR"/>
              <a:t>: Rion</a:t>
            </a:r>
            <a:r>
              <a:rPr lang="ko-KR" altLang="en-US"/>
              <a:t> </a:t>
            </a:r>
            <a:r>
              <a:rPr lang="en-US" altLang="ko-KR"/>
              <a:t>company Bugae, Bupyeong-gu, Incheon, Korea  </a:t>
            </a:r>
          </a:p>
          <a:p>
            <a:pPr lvl="0"/>
            <a:r>
              <a:rPr lang="en-US" altLang="ko-KR"/>
              <a:t>: 010-6305-7574</a:t>
            </a:r>
          </a:p>
          <a:p>
            <a:pPr lvl="0"/>
            <a:r>
              <a:rPr lang="en-US" altLang="ko-KR"/>
              <a:t>: hhpark1102@naver.com</a:t>
            </a:r>
          </a:p>
        </p:txBody>
      </p:sp>
    </p:spTree>
    <p:extLst>
      <p:ext uri="{BB962C8B-B14F-4D97-AF65-F5344CB8AC3E}">
        <p14:creationId xmlns:p14="http://schemas.microsoft.com/office/powerpoint/2010/main" xmlns="" val="1457019228"/>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2D2892E9-D146-4B01-9BEA-D9A29B01394F}" type="datetimeFigureOut">
              <a:rPr lang="ko-KR" altLang="en-US" smtClean="0"/>
              <a:pPr/>
              <a:t>2021-03-12</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C37D8B57-6416-4971-863C-DE548A2FD4C7}" type="slidenum">
              <a:rPr lang="ko-KR" altLang="en-US" smtClean="0"/>
              <a:pPr/>
              <a:t>‹#›</a:t>
            </a:fld>
            <a:endParaRPr lang="ko-KR" altLang="en-US"/>
          </a:p>
        </p:txBody>
      </p:sp>
    </p:spTree>
    <p:extLst>
      <p:ext uri="{BB962C8B-B14F-4D97-AF65-F5344CB8AC3E}">
        <p14:creationId xmlns:p14="http://schemas.microsoft.com/office/powerpoint/2010/main" xmlns="" val="3347594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2D2892E9-D146-4B01-9BEA-D9A29B01394F}" type="datetimeFigureOut">
              <a:rPr lang="ko-KR" altLang="en-US" smtClean="0"/>
              <a:pPr/>
              <a:t>2021-03-12</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C37D8B57-6416-4971-863C-DE548A2FD4C7}" type="slidenum">
              <a:rPr lang="ko-KR" altLang="en-US" smtClean="0"/>
              <a:pPr/>
              <a:t>‹#›</a:t>
            </a:fld>
            <a:endParaRPr lang="ko-KR" altLang="en-US"/>
          </a:p>
        </p:txBody>
      </p:sp>
    </p:spTree>
    <p:extLst>
      <p:ext uri="{BB962C8B-B14F-4D97-AF65-F5344CB8AC3E}">
        <p14:creationId xmlns:p14="http://schemas.microsoft.com/office/powerpoint/2010/main" xmlns="" val="3796587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2D2892E9-D146-4B01-9BEA-D9A29B01394F}" type="datetimeFigureOut">
              <a:rPr lang="ko-KR" altLang="en-US" smtClean="0"/>
              <a:pPr/>
              <a:t>2021-03-12</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37D8B57-6416-4971-863C-DE548A2FD4C7}" type="slidenum">
              <a:rPr lang="ko-KR" altLang="en-US" smtClean="0"/>
              <a:pPr/>
              <a:t>‹#›</a:t>
            </a:fld>
            <a:endParaRPr lang="ko-KR" altLang="en-US"/>
          </a:p>
        </p:txBody>
      </p:sp>
    </p:spTree>
    <p:extLst>
      <p:ext uri="{BB962C8B-B14F-4D97-AF65-F5344CB8AC3E}">
        <p14:creationId xmlns:p14="http://schemas.microsoft.com/office/powerpoint/2010/main" xmlns="" val="2741128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2D2892E9-D146-4B01-9BEA-D9A29B01394F}" type="datetimeFigureOut">
              <a:rPr lang="ko-KR" altLang="en-US" smtClean="0"/>
              <a:pPr/>
              <a:t>2021-03-12</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37D8B57-6416-4971-863C-DE548A2FD4C7}" type="slidenum">
              <a:rPr lang="ko-KR" altLang="en-US" smtClean="0"/>
              <a:pPr/>
              <a:t>‹#›</a:t>
            </a:fld>
            <a:endParaRPr lang="ko-KR" altLang="en-US"/>
          </a:p>
        </p:txBody>
      </p:sp>
    </p:spTree>
    <p:extLst>
      <p:ext uri="{BB962C8B-B14F-4D97-AF65-F5344CB8AC3E}">
        <p14:creationId xmlns:p14="http://schemas.microsoft.com/office/powerpoint/2010/main" xmlns="" val="4644583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구역 머리글">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FDD5462-D844-4C76-BE83-CA314CF774CA}" type="datetime1">
              <a:rPr lang="ko-KR" altLang="en-US" smtClean="0"/>
              <a:pPr/>
              <a:t>2021-03-12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ADEB06D7-5738-48E0-91BA-EBA8C2F0FAB4}" type="slidenum">
              <a:rPr lang="ko-KR" altLang="en-US" smtClean="0"/>
              <a:pPr/>
              <a:t>‹#›</a:t>
            </a:fld>
            <a:endParaRPr lang="ko-KR" altLang="en-US"/>
          </a:p>
        </p:txBody>
      </p:sp>
      <p:cxnSp>
        <p:nvCxnSpPr>
          <p:cNvPr id="7" name="직선 연결선 6"/>
          <p:cNvCxnSpPr>
            <a:cxnSpLocks/>
          </p:cNvCxnSpPr>
          <p:nvPr userDrawn="1"/>
        </p:nvCxnSpPr>
        <p:spPr>
          <a:xfrm>
            <a:off x="770793" y="256722"/>
            <a:ext cx="11421207"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직사각형 7"/>
          <p:cNvSpPr/>
          <p:nvPr userDrawn="1"/>
        </p:nvSpPr>
        <p:spPr>
          <a:xfrm>
            <a:off x="770793" y="256723"/>
            <a:ext cx="3578469" cy="66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그림 개체 틀 18"/>
          <p:cNvSpPr>
            <a:spLocks noGrp="1"/>
          </p:cNvSpPr>
          <p:nvPr>
            <p:ph type="pic" sz="quarter" idx="15"/>
          </p:nvPr>
        </p:nvSpPr>
        <p:spPr>
          <a:xfrm>
            <a:off x="0" y="946151"/>
            <a:ext cx="12192000" cy="2809875"/>
          </a:xfrm>
        </p:spPr>
        <p:txBody>
          <a:bodyPr>
            <a:normAutofit/>
          </a:bodyPr>
          <a:lstStyle>
            <a:lvl1pPr marL="0" indent="0" algn="ctr">
              <a:buNone/>
              <a:defRPr sz="1400"/>
            </a:lvl1pPr>
          </a:lstStyle>
          <a:p>
            <a:endParaRPr lang="ko-KR" altLang="en-US"/>
          </a:p>
        </p:txBody>
      </p:sp>
      <p:sp>
        <p:nvSpPr>
          <p:cNvPr id="10" name="텍스트 개체 틀 28"/>
          <p:cNvSpPr>
            <a:spLocks noGrp="1"/>
          </p:cNvSpPr>
          <p:nvPr>
            <p:ph type="body" sz="quarter" idx="13" hasCustomPrompt="1"/>
          </p:nvPr>
        </p:nvSpPr>
        <p:spPr>
          <a:xfrm>
            <a:off x="770793" y="371475"/>
            <a:ext cx="6078684" cy="229387"/>
          </a:xfrm>
          <a:prstGeom prst="rect">
            <a:avLst/>
          </a:prstGeom>
          <a:effectLst/>
        </p:spPr>
        <p:txBody>
          <a:bodyPr>
            <a:noAutofit/>
          </a:bodyPr>
          <a:lstStyle>
            <a:lvl1pPr marL="0" indent="0" algn="l">
              <a:buNone/>
              <a:defRPr sz="1050" b="1" spc="0" baseline="0">
                <a:solidFill>
                  <a:schemeClr val="tx1">
                    <a:lumMod val="75000"/>
                    <a:lumOff val="25000"/>
                  </a:schemeClr>
                </a:solidFill>
                <a:effectLst/>
                <a:latin typeface="+mj-ea"/>
                <a:ea typeface="+mj-ea"/>
                <a:cs typeface="Open Sans Condensed Light" panose="020B0306030504020204" pitchFamily="34" charset="0"/>
              </a:defRPr>
            </a:lvl1pPr>
          </a:lstStyle>
          <a:p>
            <a:pPr lvl="0"/>
            <a:r>
              <a:rPr lang="en-US" altLang="ko-KR"/>
              <a:t>Simple presentation design – rion powerpoint</a:t>
            </a:r>
            <a:endParaRPr lang="ko-KR" altLang="en-US" dirty="0"/>
          </a:p>
        </p:txBody>
      </p:sp>
      <p:sp>
        <p:nvSpPr>
          <p:cNvPr id="11" name="텍스트 개체 틀 28"/>
          <p:cNvSpPr>
            <a:spLocks noGrp="1"/>
          </p:cNvSpPr>
          <p:nvPr>
            <p:ph type="body" sz="quarter" idx="14" hasCustomPrompt="1"/>
          </p:nvPr>
        </p:nvSpPr>
        <p:spPr>
          <a:xfrm>
            <a:off x="7372889" y="4324547"/>
            <a:ext cx="4151823" cy="335847"/>
          </a:xfrm>
          <a:prstGeom prst="rect">
            <a:avLst/>
          </a:prstGeom>
          <a:effectLst/>
        </p:spPr>
        <p:txBody>
          <a:bodyPr>
            <a:noAutofit/>
          </a:bodyPr>
          <a:lstStyle>
            <a:lvl1pPr marL="0" indent="0" algn="l">
              <a:buNone/>
              <a:defRPr sz="1800" b="0" i="1" spc="0" baseline="0">
                <a:ln>
                  <a:solidFill>
                    <a:schemeClr val="accent4">
                      <a:alpha val="0"/>
                    </a:schemeClr>
                  </a:solidFill>
                </a:ln>
                <a:solidFill>
                  <a:schemeClr val="tx1">
                    <a:lumMod val="75000"/>
                    <a:lumOff val="25000"/>
                  </a:schemeClr>
                </a:solidFill>
                <a:effectLst/>
                <a:latin typeface="+mj-lt"/>
                <a:cs typeface="Open Sans Condensed Light" panose="020B0306030504020204" pitchFamily="34" charset="0"/>
              </a:defRPr>
            </a:lvl1pPr>
          </a:lstStyle>
          <a:p>
            <a:pPr lvl="0"/>
            <a:r>
              <a:rPr lang="en-US" altLang="ko-KR"/>
              <a:t>CONTENTS</a:t>
            </a:r>
            <a:endParaRPr lang="ko-KR" altLang="en-US" dirty="0"/>
          </a:p>
        </p:txBody>
      </p:sp>
      <p:sp>
        <p:nvSpPr>
          <p:cNvPr id="12" name="텍스트 개체 틀 28"/>
          <p:cNvSpPr>
            <a:spLocks noGrp="1"/>
          </p:cNvSpPr>
          <p:nvPr>
            <p:ph type="body" sz="quarter" idx="16" hasCustomPrompt="1"/>
          </p:nvPr>
        </p:nvSpPr>
        <p:spPr>
          <a:xfrm>
            <a:off x="7372889" y="4793563"/>
            <a:ext cx="4618892" cy="1316839"/>
          </a:xfrm>
          <a:prstGeom prst="rect">
            <a:avLst/>
          </a:prstGeom>
          <a:effectLst/>
        </p:spPr>
        <p:txBody>
          <a:bodyPr>
            <a:noAutofit/>
          </a:bodyPr>
          <a:lstStyle>
            <a:lvl1pPr marL="0" indent="0" algn="l">
              <a:buNone/>
              <a:defRPr sz="1200" b="0" i="1" spc="0" baseline="0">
                <a:ln>
                  <a:solidFill>
                    <a:schemeClr val="accent4">
                      <a:alpha val="0"/>
                    </a:schemeClr>
                  </a:solidFill>
                </a:ln>
                <a:solidFill>
                  <a:schemeClr val="tx1">
                    <a:lumMod val="75000"/>
                    <a:lumOff val="25000"/>
                  </a:schemeClr>
                </a:solidFill>
                <a:effectLst/>
                <a:latin typeface="+mj-lt"/>
                <a:cs typeface="Open Sans Condensed Light" panose="020B0306030504020204" pitchFamily="34" charset="0"/>
              </a:defRPr>
            </a:lvl1pPr>
          </a:lstStyle>
          <a:p>
            <a:pPr lvl="0"/>
            <a:r>
              <a:rPr lang="en-US" altLang="ko-KR"/>
              <a:t>01. Lorem ipsum dolor sit amet, consectetur</a:t>
            </a:r>
          </a:p>
          <a:p>
            <a:pPr lvl="0"/>
            <a:r>
              <a:rPr lang="en-US" altLang="ko-KR"/>
              <a:t>02. Lorem ipsum dolor sit amet, </a:t>
            </a:r>
          </a:p>
          <a:p>
            <a:pPr lvl="0"/>
            <a:r>
              <a:rPr lang="en-US" altLang="ko-KR"/>
              <a:t>03. Lorem ipsum dolor sit amet, consectetur </a:t>
            </a:r>
          </a:p>
          <a:p>
            <a:pPr lvl="0"/>
            <a:r>
              <a:rPr lang="en-US" altLang="ko-KR"/>
              <a:t>04. Lorem ipsum dolor sit amet, </a:t>
            </a:r>
            <a:endParaRPr lang="ko-KR" altLang="en-US" dirty="0"/>
          </a:p>
        </p:txBody>
      </p:sp>
    </p:spTree>
    <p:extLst>
      <p:ext uri="{BB962C8B-B14F-4D97-AF65-F5344CB8AC3E}">
        <p14:creationId xmlns:p14="http://schemas.microsoft.com/office/powerpoint/2010/main" xmlns="" val="25599048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smtClean="0"/>
              <a:t>마스터 제목 스타일 편집</a:t>
            </a:r>
            <a:endParaRPr lang="ko-KR" alt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CAA3F516-8221-4545-871E-3D758343F78D}" type="datetimeFigureOut">
              <a:rPr lang="ko-KR" altLang="en-US" smtClean="0"/>
              <a:pPr/>
              <a:t>2021-03-12</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p:txBody>
          <a:bodyPr/>
          <a:lstStyle/>
          <a:p>
            <a:fld id="{8B3F008E-52CD-482C-91A2-5603F3EBE538}" type="slidenum">
              <a:rPr lang="ko-KR" altLang="en-US" smtClean="0"/>
              <a:pPr/>
              <a:t>‹#›</a:t>
            </a:fld>
            <a:endParaRPr lang="ko-KR" altLang="en-US" dirty="0"/>
          </a:p>
        </p:txBody>
      </p:sp>
    </p:spTree>
    <p:extLst>
      <p:ext uri="{BB962C8B-B14F-4D97-AF65-F5344CB8AC3E}">
        <p14:creationId xmlns:p14="http://schemas.microsoft.com/office/powerpoint/2010/main" xmlns="" val="2917394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2892E9-D146-4B01-9BEA-D9A29B01394F}" type="datetimeFigureOut">
              <a:rPr lang="ko-KR" altLang="en-US" smtClean="0"/>
              <a:pPr/>
              <a:t>2021-03-12</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7D8B57-6416-4971-863C-DE548A2FD4C7}" type="slidenum">
              <a:rPr lang="ko-KR" altLang="en-US" smtClean="0"/>
              <a:pPr/>
              <a:t>‹#›</a:t>
            </a:fld>
            <a:endParaRPr lang="ko-KR" altLang="en-US"/>
          </a:p>
        </p:txBody>
      </p:sp>
    </p:spTree>
    <p:extLst>
      <p:ext uri="{BB962C8B-B14F-4D97-AF65-F5344CB8AC3E}">
        <p14:creationId xmlns:p14="http://schemas.microsoft.com/office/powerpoint/2010/main" xmlns="" val="13022519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30.png"/></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1584139" y="534698"/>
            <a:ext cx="9238568" cy="1390262"/>
          </a:xfrm>
        </p:spPr>
        <p:txBody>
          <a:bodyPr>
            <a:noAutofit/>
          </a:bodyPr>
          <a:lstStyle/>
          <a:p>
            <a:r>
              <a:rPr lang="ko-KR" altLang="en-US" sz="4800" b="1" dirty="0" smtClean="0">
                <a:ln w="9525">
                  <a:solidFill>
                    <a:schemeClr val="bg1"/>
                  </a:solidFill>
                  <a:prstDash val="solid"/>
                </a:ln>
                <a:solidFill>
                  <a:schemeClr val="tx2">
                    <a:lumMod val="50000"/>
                  </a:schemeClr>
                </a:solidFill>
                <a:effectLst>
                  <a:outerShdw blurRad="12700" dist="38100" dir="2700000" algn="tl" rotWithShape="0">
                    <a:schemeClr val="bg1">
                      <a:lumMod val="50000"/>
                    </a:schemeClr>
                  </a:outerShdw>
                </a:effectLst>
                <a:latin typeface="HY헤드라인M" panose="02030600000101010101" pitchFamily="18" charset="-127"/>
                <a:ea typeface="HY헤드라인M" panose="02030600000101010101" pitchFamily="18" charset="-127"/>
              </a:rPr>
              <a:t>노인인권보호 및</a:t>
            </a:r>
            <a:r>
              <a:rPr lang="en-US" altLang="ko-KR" sz="4800" b="1" dirty="0" smtClean="0">
                <a:ln w="9525">
                  <a:solidFill>
                    <a:schemeClr val="bg1"/>
                  </a:solidFill>
                  <a:prstDash val="solid"/>
                </a:ln>
                <a:solidFill>
                  <a:schemeClr val="tx2">
                    <a:lumMod val="50000"/>
                  </a:schemeClr>
                </a:solidFill>
                <a:effectLst>
                  <a:outerShdw blurRad="12700" dist="38100" dir="2700000" algn="tl" rotWithShape="0">
                    <a:schemeClr val="bg1">
                      <a:lumMod val="50000"/>
                    </a:schemeClr>
                  </a:outerShdw>
                </a:effectLst>
                <a:latin typeface="HY헤드라인M" panose="02030600000101010101" pitchFamily="18" charset="-127"/>
                <a:ea typeface="HY헤드라인M" panose="02030600000101010101" pitchFamily="18" charset="-127"/>
              </a:rPr>
              <a:t> </a:t>
            </a:r>
            <a:r>
              <a:rPr lang="ko-KR" altLang="en-US" sz="4800" b="1" dirty="0" smtClean="0">
                <a:ln w="9525">
                  <a:solidFill>
                    <a:schemeClr val="bg1"/>
                  </a:solidFill>
                  <a:prstDash val="solid"/>
                </a:ln>
                <a:solidFill>
                  <a:schemeClr val="tx2">
                    <a:lumMod val="50000"/>
                  </a:schemeClr>
                </a:solidFill>
                <a:effectLst>
                  <a:outerShdw blurRad="12700" dist="38100" dir="2700000" algn="tl" rotWithShape="0">
                    <a:schemeClr val="bg1">
                      <a:lumMod val="50000"/>
                    </a:schemeClr>
                  </a:outerShdw>
                </a:effectLst>
                <a:latin typeface="HY헤드라인M" panose="02030600000101010101" pitchFamily="18" charset="-127"/>
                <a:ea typeface="HY헤드라인M" panose="02030600000101010101" pitchFamily="18" charset="-127"/>
              </a:rPr>
              <a:t>학대</a:t>
            </a:r>
            <a:r>
              <a:rPr lang="en-US" altLang="ko-KR" sz="4800" b="1" dirty="0" smtClean="0">
                <a:ln w="9525">
                  <a:solidFill>
                    <a:schemeClr val="bg1"/>
                  </a:solidFill>
                  <a:prstDash val="solid"/>
                </a:ln>
                <a:solidFill>
                  <a:schemeClr val="tx2">
                    <a:lumMod val="50000"/>
                  </a:schemeClr>
                </a:solidFill>
                <a:effectLst>
                  <a:outerShdw blurRad="12700" dist="38100" dir="2700000" algn="tl" rotWithShape="0">
                    <a:schemeClr val="bg1">
                      <a:lumMod val="50000"/>
                    </a:schemeClr>
                  </a:outerShdw>
                </a:effectLst>
                <a:latin typeface="HY헤드라인M" panose="02030600000101010101" pitchFamily="18" charset="-127"/>
                <a:ea typeface="HY헤드라인M" panose="02030600000101010101" pitchFamily="18" charset="-127"/>
              </a:rPr>
              <a:t> </a:t>
            </a:r>
            <a:r>
              <a:rPr lang="ko-KR" altLang="en-US" sz="4800" b="1" dirty="0" smtClean="0">
                <a:ln w="9525">
                  <a:solidFill>
                    <a:schemeClr val="bg1"/>
                  </a:solidFill>
                  <a:prstDash val="solid"/>
                </a:ln>
                <a:solidFill>
                  <a:schemeClr val="tx2">
                    <a:lumMod val="50000"/>
                  </a:schemeClr>
                </a:solidFill>
                <a:effectLst>
                  <a:outerShdw blurRad="12700" dist="38100" dir="2700000" algn="tl" rotWithShape="0">
                    <a:schemeClr val="bg1">
                      <a:lumMod val="50000"/>
                    </a:schemeClr>
                  </a:outerShdw>
                </a:effectLst>
                <a:latin typeface="HY헤드라인M" panose="02030600000101010101" pitchFamily="18" charset="-127"/>
                <a:ea typeface="HY헤드라인M" panose="02030600000101010101" pitchFamily="18" charset="-127"/>
              </a:rPr>
              <a:t>예방 교육</a:t>
            </a:r>
            <a:endParaRPr lang="ko-KR" altLang="en-US" sz="4800" b="1" dirty="0">
              <a:ln w="9525">
                <a:solidFill>
                  <a:schemeClr val="bg1"/>
                </a:solidFill>
                <a:prstDash val="solid"/>
              </a:ln>
              <a:solidFill>
                <a:schemeClr val="tx2">
                  <a:lumMod val="50000"/>
                </a:schemeClr>
              </a:solidFill>
              <a:effectLst>
                <a:outerShdw blurRad="12700" dist="38100" dir="2700000" algn="tl" rotWithShape="0">
                  <a:schemeClr val="bg1">
                    <a:lumMod val="50000"/>
                  </a:schemeClr>
                </a:outerShdw>
              </a:effectLst>
              <a:latin typeface="HY헤드라인M" panose="02030600000101010101" pitchFamily="18" charset="-127"/>
              <a:ea typeface="HY헤드라인M" panose="02030600000101010101" pitchFamily="18" charset="-127"/>
            </a:endParaRPr>
          </a:p>
        </p:txBody>
      </p:sp>
      <p:graphicFrame>
        <p:nvGraphicFramePr>
          <p:cNvPr id="6" name="표 5"/>
          <p:cNvGraphicFramePr>
            <a:graphicFrameLocks noGrp="1"/>
          </p:cNvGraphicFramePr>
          <p:nvPr>
            <p:extLst>
              <p:ext uri="{D42A27DB-BD31-4B8C-83A1-F6EECF244321}">
                <p14:modId xmlns:p14="http://schemas.microsoft.com/office/powerpoint/2010/main" xmlns="" val="3610503997"/>
              </p:ext>
            </p:extLst>
          </p:nvPr>
        </p:nvGraphicFramePr>
        <p:xfrm>
          <a:off x="1472183" y="2876467"/>
          <a:ext cx="9363455" cy="3449574"/>
        </p:xfrm>
        <a:graphic>
          <a:graphicData uri="http://schemas.openxmlformats.org/drawingml/2006/table">
            <a:tbl>
              <a:tblPr/>
              <a:tblGrid>
                <a:gridCol w="3108960"/>
                <a:gridCol w="6254495"/>
              </a:tblGrid>
              <a:tr h="2593909">
                <a:tc>
                  <a:txBody>
                    <a:bodyPr/>
                    <a:lstStyle/>
                    <a:p>
                      <a:pPr marL="0" marR="0" indent="0" algn="just" fontAlgn="base" latinLnBrk="1">
                        <a:lnSpc>
                          <a:spcPct val="160000"/>
                        </a:lnSpc>
                        <a:spcBef>
                          <a:spcPts val="0"/>
                        </a:spcBef>
                        <a:spcAft>
                          <a:spcPts val="0"/>
                        </a:spcAft>
                      </a:pPr>
                      <a:endParaRPr lang="ko-KR" altLang="en-US" sz="2800" b="1" kern="0" spc="0" dirty="0">
                        <a:solidFill>
                          <a:srgbClr val="000000"/>
                        </a:solidFill>
                        <a:effectLst/>
                        <a:latin typeface="함초롬바탕" panose="02030604000101010101" pitchFamily="18" charset="-127"/>
                      </a:endParaRPr>
                    </a:p>
                  </a:txBody>
                  <a:tcPr marL="64770" marR="64770" marT="17907" marB="17907" anchor="ctr">
                    <a:lnL>
                      <a:noFill/>
                    </a:lnL>
                    <a:lnR>
                      <a:noFill/>
                    </a:lnR>
                    <a:lnT>
                      <a:noFill/>
                    </a:lnT>
                    <a:lnB>
                      <a:noFill/>
                    </a:lnB>
                  </a:tcPr>
                </a:tc>
                <a:tc>
                  <a:txBody>
                    <a:bodyPr/>
                    <a:lstStyle/>
                    <a:p>
                      <a:pPr marL="0" marR="0" indent="0" algn="ctr" fontAlgn="base" latinLnBrk="1">
                        <a:lnSpc>
                          <a:spcPct val="160000"/>
                        </a:lnSpc>
                        <a:spcBef>
                          <a:spcPts val="0"/>
                        </a:spcBef>
                        <a:spcAft>
                          <a:spcPts val="0"/>
                        </a:spcAft>
                      </a:pPr>
                      <a:r>
                        <a:rPr lang="en-US" altLang="ko-KR" sz="2800" kern="0" spc="0" dirty="0" smtClean="0">
                          <a:solidFill>
                            <a:srgbClr val="000000"/>
                          </a:solidFill>
                          <a:effectLst>
                            <a:outerShdw blurRad="38100" dist="38100" dir="2700000" algn="tl">
                              <a:srgbClr val="000000">
                                <a:alpha val="43137"/>
                              </a:srgbClr>
                            </a:outerShdw>
                          </a:effectLst>
                          <a:latin typeface="굴림체" panose="020B0609000101010101" pitchFamily="49" charset="-127"/>
                          <a:ea typeface="굴림체" panose="020B0609000101010101" pitchFamily="49" charset="-127"/>
                        </a:rPr>
                        <a:t>                             </a:t>
                      </a:r>
                    </a:p>
                    <a:p>
                      <a:pPr marL="0" marR="0" indent="0" algn="ctr" defTabSz="914400" rtl="0" eaLnBrk="1" fontAlgn="base" latinLnBrk="1" hangingPunct="1">
                        <a:lnSpc>
                          <a:spcPct val="160000"/>
                        </a:lnSpc>
                        <a:spcBef>
                          <a:spcPts val="0"/>
                        </a:spcBef>
                        <a:spcAft>
                          <a:spcPts val="0"/>
                        </a:spcAft>
                        <a:buClrTx/>
                        <a:buSzTx/>
                        <a:buFontTx/>
                        <a:buNone/>
                        <a:tabLst/>
                        <a:defRPr/>
                      </a:pPr>
                      <a:r>
                        <a:rPr lang="en-US" altLang="ko-KR" sz="2800" kern="0" spc="0" dirty="0" smtClean="0">
                          <a:solidFill>
                            <a:srgbClr val="000000"/>
                          </a:solidFill>
                          <a:effectLst>
                            <a:outerShdw blurRad="38100" dist="38100" dir="2700000" algn="tl">
                              <a:srgbClr val="000000">
                                <a:alpha val="43137"/>
                              </a:srgbClr>
                            </a:outerShdw>
                          </a:effectLst>
                          <a:latin typeface="굴림체" panose="020B0609000101010101" pitchFamily="49" charset="-127"/>
                          <a:ea typeface="굴림체" panose="020B0609000101010101" pitchFamily="49" charset="-127"/>
                        </a:rPr>
                        <a:t>       </a:t>
                      </a:r>
                      <a:endParaRPr lang="en-US" altLang="ko-KR" sz="2800" b="1" kern="0" spc="0" dirty="0" smtClean="0">
                        <a:solidFill>
                          <a:srgbClr val="000000"/>
                        </a:solidFill>
                        <a:effectLst>
                          <a:outerShdw blurRad="38100" dist="38100" dir="2700000" algn="tl">
                            <a:srgbClr val="000000">
                              <a:alpha val="43137"/>
                            </a:srgbClr>
                          </a:outerShdw>
                        </a:effectLst>
                        <a:latin typeface="굴림체" panose="020B0609000101010101" pitchFamily="49" charset="-127"/>
                        <a:ea typeface="굴림체" panose="020B0609000101010101" pitchFamily="49" charset="-127"/>
                      </a:endParaRPr>
                    </a:p>
                    <a:p>
                      <a:pPr marL="0" marR="0" indent="0" algn="ctr" fontAlgn="base" latinLnBrk="1">
                        <a:lnSpc>
                          <a:spcPct val="160000"/>
                        </a:lnSpc>
                        <a:spcBef>
                          <a:spcPts val="0"/>
                        </a:spcBef>
                        <a:spcAft>
                          <a:spcPts val="0"/>
                        </a:spcAft>
                      </a:pPr>
                      <a:r>
                        <a:rPr lang="ko-KR" altLang="en-US" sz="2800" b="1" kern="0" spc="0" dirty="0" smtClean="0">
                          <a:solidFill>
                            <a:srgbClr val="000000"/>
                          </a:solidFill>
                          <a:effectLst>
                            <a:outerShdw blurRad="38100" dist="38100" dir="2700000" algn="tl">
                              <a:srgbClr val="000000">
                                <a:alpha val="43137"/>
                              </a:srgbClr>
                            </a:outerShdw>
                          </a:effectLst>
                          <a:latin typeface="굴림체" panose="020B0609000101010101" pitchFamily="49" charset="-127"/>
                          <a:ea typeface="굴림체" panose="020B0609000101010101" pitchFamily="49" charset="-127"/>
                        </a:rPr>
                        <a:t>사랑지기 어르신마을 </a:t>
                      </a:r>
                      <a:endParaRPr lang="en-US" altLang="ko-KR" sz="2800" b="1" kern="0" spc="0" dirty="0" smtClean="0">
                        <a:solidFill>
                          <a:srgbClr val="000000"/>
                        </a:solidFill>
                        <a:effectLst>
                          <a:outerShdw blurRad="38100" dist="38100" dir="2700000" algn="tl">
                            <a:srgbClr val="000000">
                              <a:alpha val="43137"/>
                            </a:srgbClr>
                          </a:outerShdw>
                        </a:effectLst>
                        <a:latin typeface="굴림체" panose="020B0609000101010101" pitchFamily="49" charset="-127"/>
                        <a:ea typeface="굴림체" panose="020B0609000101010101" pitchFamily="49" charset="-127"/>
                      </a:endParaRPr>
                    </a:p>
                    <a:p>
                      <a:pPr marL="0" marR="0" indent="0" algn="ctr" fontAlgn="base" latinLnBrk="1">
                        <a:lnSpc>
                          <a:spcPct val="160000"/>
                        </a:lnSpc>
                        <a:spcBef>
                          <a:spcPts val="0"/>
                        </a:spcBef>
                        <a:spcAft>
                          <a:spcPts val="0"/>
                        </a:spcAft>
                      </a:pPr>
                      <a:endParaRPr lang="en-US" altLang="ko-KR" sz="2800" b="1" kern="0" spc="0" dirty="0" smtClean="0">
                        <a:solidFill>
                          <a:srgbClr val="000000"/>
                        </a:solidFill>
                        <a:effectLst>
                          <a:outerShdw blurRad="38100" dist="38100" dir="2700000" algn="tl">
                            <a:srgbClr val="000000">
                              <a:alpha val="43137"/>
                            </a:srgbClr>
                          </a:outerShdw>
                        </a:effectLst>
                        <a:latin typeface="굴림체" panose="020B0609000101010101" pitchFamily="49" charset="-127"/>
                        <a:ea typeface="굴림체" panose="020B0609000101010101" pitchFamily="49" charset="-127"/>
                      </a:endParaRPr>
                    </a:p>
                    <a:p>
                      <a:pPr marL="0" marR="0" indent="0" algn="ctr" fontAlgn="base" latinLnBrk="1">
                        <a:lnSpc>
                          <a:spcPct val="160000"/>
                        </a:lnSpc>
                        <a:spcBef>
                          <a:spcPts val="0"/>
                        </a:spcBef>
                        <a:spcAft>
                          <a:spcPts val="0"/>
                        </a:spcAft>
                      </a:pPr>
                      <a:r>
                        <a:rPr lang="ko-KR" altLang="en-US" sz="2800" kern="0" spc="0" dirty="0" smtClean="0">
                          <a:solidFill>
                            <a:srgbClr val="000000"/>
                          </a:solidFill>
                          <a:effectLst>
                            <a:outerShdw blurRad="38100" dist="38100" dir="2700000" algn="tl">
                              <a:srgbClr val="000000">
                                <a:alpha val="43137"/>
                              </a:srgbClr>
                            </a:outerShdw>
                          </a:effectLst>
                          <a:latin typeface="굴림체" panose="020B0609000101010101" pitchFamily="49" charset="-127"/>
                          <a:ea typeface="굴림체" panose="020B0609000101010101" pitchFamily="49" charset="-127"/>
                        </a:rPr>
                        <a:t>          정 태 </a:t>
                      </a:r>
                      <a:r>
                        <a:rPr lang="ko-KR" altLang="en-US" sz="2800" kern="0" spc="0" dirty="0" err="1" smtClean="0">
                          <a:solidFill>
                            <a:srgbClr val="000000"/>
                          </a:solidFill>
                          <a:effectLst>
                            <a:outerShdw blurRad="38100" dist="38100" dir="2700000" algn="tl">
                              <a:srgbClr val="000000">
                                <a:alpha val="43137"/>
                              </a:srgbClr>
                            </a:outerShdw>
                          </a:effectLst>
                          <a:latin typeface="굴림체" panose="020B0609000101010101" pitchFamily="49" charset="-127"/>
                          <a:ea typeface="굴림체" panose="020B0609000101010101" pitchFamily="49" charset="-127"/>
                        </a:rPr>
                        <a:t>련</a:t>
                      </a:r>
                      <a:endParaRPr lang="ko-KR" altLang="en-US" sz="2800" kern="0" spc="0" dirty="0">
                        <a:solidFill>
                          <a:srgbClr val="000000"/>
                        </a:solidFill>
                        <a:effectLst>
                          <a:outerShdw blurRad="38100" dist="38100" dir="2700000" algn="tl">
                            <a:srgbClr val="000000">
                              <a:alpha val="43137"/>
                            </a:srgbClr>
                          </a:outerShdw>
                        </a:effectLst>
                        <a:latin typeface="굴림체" panose="020B0609000101010101" pitchFamily="49" charset="-127"/>
                        <a:ea typeface="굴림체" panose="020B0609000101010101" pitchFamily="49" charset="-127"/>
                      </a:endParaRPr>
                    </a:p>
                  </a:txBody>
                  <a:tcPr marL="64770" marR="64770" marT="17907" marB="17907" anchor="ctr">
                    <a:lnL>
                      <a:noFill/>
                    </a:lnL>
                    <a:lnR>
                      <a:noFill/>
                    </a:lnR>
                    <a:lnT>
                      <a:noFill/>
                    </a:lnT>
                    <a:lnB>
                      <a:noFill/>
                    </a:lnB>
                  </a:tcPr>
                </a:tc>
              </a:tr>
            </a:tbl>
          </a:graphicData>
        </a:graphic>
      </p:graphicFrame>
      <p:sp>
        <p:nvSpPr>
          <p:cNvPr id="18434"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pic>
        <p:nvPicPr>
          <p:cNvPr id="18433" name="_x216799320" descr="EMB00003d34123c"/>
          <p:cNvPicPr>
            <a:picLocks noChangeAspect="1" noChangeArrowheads="1"/>
          </p:cNvPicPr>
          <p:nvPr/>
        </p:nvPicPr>
        <p:blipFill>
          <a:blip r:embed="rId2">
            <a:lum bright="10000"/>
          </a:blip>
          <a:srcRect/>
          <a:stretch>
            <a:fillRect/>
          </a:stretch>
        </p:blipFill>
        <p:spPr bwMode="auto">
          <a:xfrm>
            <a:off x="3805396" y="4219709"/>
            <a:ext cx="2091551" cy="692222"/>
          </a:xfrm>
          <a:prstGeom prst="rect">
            <a:avLst/>
          </a:prstGeom>
          <a:noFill/>
        </p:spPr>
      </p:pic>
      <p:sp>
        <p:nvSpPr>
          <p:cNvPr id="7" name="TextBox 6"/>
          <p:cNvSpPr txBox="1"/>
          <p:nvPr/>
        </p:nvSpPr>
        <p:spPr>
          <a:xfrm>
            <a:off x="2855167" y="2836506"/>
            <a:ext cx="6316825" cy="523220"/>
          </a:xfrm>
          <a:prstGeom prst="rect">
            <a:avLst/>
          </a:prstGeom>
          <a:noFill/>
        </p:spPr>
        <p:txBody>
          <a:bodyPr wrap="square" rtlCol="0">
            <a:spAutoFit/>
          </a:bodyPr>
          <a:lstStyle/>
          <a:p>
            <a:r>
              <a:rPr lang="en-US" altLang="ko-KR" sz="2800" b="1" dirty="0" smtClean="0"/>
              <a:t>             2021.  3.  </a:t>
            </a:r>
            <a:r>
              <a:rPr lang="en-US" altLang="ko-KR" sz="2800" b="1" dirty="0" smtClean="0"/>
              <a:t>12(</a:t>
            </a:r>
            <a:r>
              <a:rPr lang="ko-KR" altLang="en-US" sz="2800" b="1" dirty="0" smtClean="0"/>
              <a:t>금</a:t>
            </a:r>
            <a:r>
              <a:rPr lang="en-US" altLang="ko-KR" sz="2800" b="1" dirty="0" smtClean="0"/>
              <a:t>) </a:t>
            </a:r>
            <a:endParaRPr lang="ko-KR" altLang="en-US" sz="2800" b="1" dirty="0"/>
          </a:p>
        </p:txBody>
      </p:sp>
    </p:spTree>
    <p:extLst>
      <p:ext uri="{BB962C8B-B14F-4D97-AF65-F5344CB8AC3E}">
        <p14:creationId xmlns:p14="http://schemas.microsoft.com/office/powerpoint/2010/main" xmlns="" val="34818787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p:txBody>
          <a:bodyPr>
            <a:normAutofit fontScale="90000"/>
          </a:bodyPr>
          <a:lstStyle/>
          <a:p>
            <a:pPr fontAlgn="base">
              <a:lnSpc>
                <a:spcPct val="160000"/>
              </a:lnSpc>
              <a:spcBef>
                <a:spcPts val="0"/>
              </a:spcBef>
            </a:pPr>
            <a:r>
              <a:rPr lang="ko-KR" altLang="en-US" kern="0" dirty="0" smtClean="0">
                <a:solidFill>
                  <a:srgbClr val="000000"/>
                </a:solidFill>
              </a:rPr>
              <a:t/>
            </a:r>
            <a:br>
              <a:rPr lang="ko-KR" altLang="en-US" kern="0" dirty="0" smtClean="0">
                <a:solidFill>
                  <a:srgbClr val="000000"/>
                </a:solidFill>
              </a:rPr>
            </a:br>
            <a:endParaRPr lang="ko-KR" altLang="en-US" dirty="0"/>
          </a:p>
        </p:txBody>
      </p:sp>
      <p:sp>
        <p:nvSpPr>
          <p:cNvPr id="3" name="부제목 2"/>
          <p:cNvSpPr>
            <a:spLocks noGrp="1"/>
          </p:cNvSpPr>
          <p:nvPr>
            <p:ph type="subTitle" idx="1"/>
          </p:nvPr>
        </p:nvSpPr>
        <p:spPr/>
        <p:txBody>
          <a:bodyPr/>
          <a:lstStyle/>
          <a:p>
            <a:pPr algn="just" fontAlgn="base">
              <a:lnSpc>
                <a:spcPct val="160000"/>
              </a:lnSpc>
              <a:spcBef>
                <a:spcPts val="0"/>
              </a:spcBef>
            </a:pPr>
            <a:endParaRPr lang="ko-KR" altLang="en-US" kern="0" dirty="0" smtClean="0">
              <a:solidFill>
                <a:srgbClr val="000000"/>
              </a:solidFill>
            </a:endParaRPr>
          </a:p>
          <a:p>
            <a:pPr algn="just"/>
            <a:endParaRPr lang="ko-KR" altLang="en-US" dirty="0"/>
          </a:p>
        </p:txBody>
      </p:sp>
      <p:sp>
        <p:nvSpPr>
          <p:cNvPr id="5" name="TextBox 4"/>
          <p:cNvSpPr txBox="1"/>
          <p:nvPr/>
        </p:nvSpPr>
        <p:spPr>
          <a:xfrm>
            <a:off x="944217" y="1351722"/>
            <a:ext cx="8488018" cy="3539430"/>
          </a:xfrm>
          <a:prstGeom prst="rect">
            <a:avLst/>
          </a:prstGeom>
          <a:noFill/>
        </p:spPr>
        <p:txBody>
          <a:bodyPr wrap="square" rtlCol="0">
            <a:spAutoFit/>
          </a:bodyPr>
          <a:lstStyle/>
          <a:p>
            <a:r>
              <a:rPr lang="ko-KR" altLang="en-US" sz="2800" b="1" dirty="0" smtClean="0">
                <a:latin typeface="+mn-ea"/>
              </a:rPr>
              <a:t>학습목표</a:t>
            </a:r>
            <a:endParaRPr lang="en-US" altLang="ko-KR" sz="2800" b="1" dirty="0" smtClean="0">
              <a:latin typeface="+mn-ea"/>
            </a:endParaRPr>
          </a:p>
          <a:p>
            <a:endParaRPr lang="en-US" altLang="ko-KR" dirty="0" smtClean="0"/>
          </a:p>
          <a:p>
            <a:endParaRPr lang="en-US" altLang="ko-KR" dirty="0" smtClean="0"/>
          </a:p>
          <a:p>
            <a:r>
              <a:rPr lang="ko-KR" altLang="en-US" sz="2000" dirty="0" smtClean="0"/>
              <a:t>업무 중 발생 할 수 잇는 노인 학대의 구체적 상황을 </a:t>
            </a:r>
            <a:endParaRPr lang="en-US" altLang="ko-KR" sz="2000" dirty="0" smtClean="0"/>
          </a:p>
          <a:p>
            <a:endParaRPr lang="en-US" altLang="ko-KR" sz="2000" dirty="0" smtClean="0"/>
          </a:p>
          <a:p>
            <a:r>
              <a:rPr lang="ko-KR" altLang="en-US" sz="2000" dirty="0" smtClean="0"/>
              <a:t>이해함으로써 종사자에 의한 </a:t>
            </a:r>
            <a:endParaRPr lang="en-US" altLang="ko-KR" sz="2000" dirty="0" smtClean="0"/>
          </a:p>
          <a:p>
            <a:endParaRPr lang="en-US" altLang="ko-KR" sz="2000" dirty="0" smtClean="0"/>
          </a:p>
          <a:p>
            <a:r>
              <a:rPr lang="ko-KR" altLang="en-US" sz="2000" b="1" dirty="0" smtClean="0">
                <a:solidFill>
                  <a:srgbClr val="FF0000"/>
                </a:solidFill>
              </a:rPr>
              <a:t>노인학대 발생 방지를 </a:t>
            </a:r>
            <a:r>
              <a:rPr lang="ko-KR" altLang="en-US" sz="2000" dirty="0" smtClean="0"/>
              <a:t>도모할 수 있다</a:t>
            </a:r>
            <a:r>
              <a:rPr lang="en-US" altLang="ko-KR" sz="2000" dirty="0" smtClean="0"/>
              <a:t>.</a:t>
            </a:r>
          </a:p>
          <a:p>
            <a:endParaRPr lang="en-US" altLang="ko-KR" sz="2000" dirty="0" smtClean="0"/>
          </a:p>
          <a:p>
            <a:endParaRPr lang="en-US" altLang="ko-KR" sz="2000" dirty="0" smtClean="0"/>
          </a:p>
          <a:p>
            <a:r>
              <a:rPr lang="ko-KR" altLang="en-US" sz="2000" b="1" dirty="0" smtClean="0">
                <a:solidFill>
                  <a:srgbClr val="FF0000"/>
                </a:solidFill>
              </a:rPr>
              <a:t>노인 학대 발견 시 대응 방법</a:t>
            </a:r>
            <a:r>
              <a:rPr lang="ko-KR" altLang="en-US" sz="2000" b="1" dirty="0" smtClean="0"/>
              <a:t>을 </a:t>
            </a:r>
            <a:r>
              <a:rPr lang="ko-KR" altLang="en-US" sz="2000" dirty="0" smtClean="0"/>
              <a:t>알 수 있다</a:t>
            </a:r>
            <a:r>
              <a:rPr lang="en-US" altLang="ko-KR" sz="2000" dirty="0" smtClean="0"/>
              <a:t>.</a:t>
            </a:r>
            <a:endParaRPr lang="ko-KR" altLang="en-US"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부제목 2"/>
          <p:cNvSpPr>
            <a:spLocks noGrp="1"/>
          </p:cNvSpPr>
          <p:nvPr>
            <p:ph type="subTitle" idx="1"/>
          </p:nvPr>
        </p:nvSpPr>
        <p:spPr>
          <a:xfrm>
            <a:off x="1524000" y="1649895"/>
            <a:ext cx="9144000" cy="4387011"/>
          </a:xfrm>
        </p:spPr>
        <p:txBody>
          <a:bodyPr>
            <a:normAutofit/>
          </a:bodyPr>
          <a:lstStyle/>
          <a:p>
            <a:pPr algn="l" fontAlgn="base"/>
            <a:r>
              <a:rPr lang="ko-KR" altLang="en-US" dirty="0" smtClean="0"/>
              <a:t>▪ 노인 인권 및 학대 예방교육 내용에 대해 </a:t>
            </a:r>
            <a:r>
              <a:rPr lang="ko-KR" altLang="en-US" b="1" dirty="0" smtClean="0">
                <a:solidFill>
                  <a:srgbClr val="FF0000"/>
                </a:solidFill>
              </a:rPr>
              <a:t>직원과 면담</a:t>
            </a:r>
            <a:r>
              <a:rPr lang="ko-KR" altLang="en-US" dirty="0" smtClean="0"/>
              <a:t>한다</a:t>
            </a:r>
            <a:r>
              <a:rPr lang="en-US" altLang="ko-KR" dirty="0" smtClean="0"/>
              <a:t>.</a:t>
            </a:r>
          </a:p>
          <a:p>
            <a:pPr algn="l" fontAlgn="base"/>
            <a:endParaRPr lang="ko-KR" altLang="en-US" dirty="0" smtClean="0"/>
          </a:p>
          <a:p>
            <a:pPr algn="l" fontAlgn="base"/>
            <a:r>
              <a:rPr lang="ko-KR" altLang="en-US" dirty="0" smtClean="0"/>
              <a:t>교육내용</a:t>
            </a:r>
            <a:endParaRPr lang="en-US" altLang="ko-KR" dirty="0" smtClean="0"/>
          </a:p>
          <a:p>
            <a:pPr algn="l" fontAlgn="base">
              <a:buFontTx/>
              <a:buChar char="-"/>
            </a:pPr>
            <a:endParaRPr lang="en-US" altLang="ko-KR" dirty="0" smtClean="0"/>
          </a:p>
          <a:p>
            <a:pPr algn="l" fontAlgn="base">
              <a:buFontTx/>
              <a:buChar char="-"/>
            </a:pPr>
            <a:r>
              <a:rPr lang="en-US" altLang="ko-KR" dirty="0" smtClean="0"/>
              <a:t> </a:t>
            </a:r>
            <a:r>
              <a:rPr lang="ko-KR" altLang="en-US" dirty="0" smtClean="0"/>
              <a:t>노인권리보호 </a:t>
            </a:r>
            <a:endParaRPr lang="en-US" altLang="ko-KR" dirty="0" smtClean="0"/>
          </a:p>
          <a:p>
            <a:pPr algn="l" fontAlgn="base">
              <a:buFontTx/>
              <a:buChar char="-"/>
            </a:pPr>
            <a:r>
              <a:rPr lang="ko-KR" altLang="en-US" dirty="0" smtClean="0"/>
              <a:t>노인 학대 유형</a:t>
            </a:r>
            <a:r>
              <a:rPr lang="en-US" altLang="ko-KR" dirty="0" smtClean="0"/>
              <a:t> </a:t>
            </a:r>
          </a:p>
          <a:p>
            <a:pPr algn="l" fontAlgn="base">
              <a:buFontTx/>
              <a:buChar char="-"/>
            </a:pPr>
            <a:r>
              <a:rPr lang="ko-KR" altLang="en-US" dirty="0" smtClean="0"/>
              <a:t>노인 학대 예방</a:t>
            </a:r>
            <a:endParaRPr lang="en-US" altLang="ko-KR" dirty="0" smtClean="0"/>
          </a:p>
          <a:p>
            <a:pPr algn="l" fontAlgn="base">
              <a:buFontTx/>
              <a:buChar char="-"/>
            </a:pPr>
            <a:r>
              <a:rPr lang="ko-KR" altLang="en-US" dirty="0" smtClean="0"/>
              <a:t>노인 학대 발견 시 대응방법</a:t>
            </a:r>
          </a:p>
          <a:p>
            <a:pPr algn="l"/>
            <a:endParaRPr lang="ko-KR" altLang="en-US" dirty="0"/>
          </a:p>
        </p:txBody>
      </p:sp>
      <p:cxnSp>
        <p:nvCxnSpPr>
          <p:cNvPr id="5" name="직선 연결선 4"/>
          <p:cNvCxnSpPr/>
          <p:nvPr/>
        </p:nvCxnSpPr>
        <p:spPr>
          <a:xfrm flipV="1">
            <a:off x="1642188" y="2090057"/>
            <a:ext cx="4142792" cy="37323"/>
          </a:xfrm>
          <a:prstGeom prst="line">
            <a:avLst/>
          </a:prstGeom>
        </p:spPr>
        <p:style>
          <a:lnRef idx="1">
            <a:schemeClr val="accent1"/>
          </a:lnRef>
          <a:fillRef idx="0">
            <a:schemeClr val="accent1"/>
          </a:fillRef>
          <a:effectRef idx="0">
            <a:schemeClr val="accent1"/>
          </a:effectRef>
          <a:fontRef idx="minor">
            <a:schemeClr val="tx1"/>
          </a:fontRef>
        </p:style>
      </p:cxnSp>
      <p:sp>
        <p:nvSpPr>
          <p:cNvPr id="7" name="오른쪽 화살표 6"/>
          <p:cNvSpPr/>
          <p:nvPr/>
        </p:nvSpPr>
        <p:spPr>
          <a:xfrm>
            <a:off x="1726163" y="3853543"/>
            <a:ext cx="2062066" cy="466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오른쪽 화살표 7"/>
          <p:cNvSpPr/>
          <p:nvPr/>
        </p:nvSpPr>
        <p:spPr>
          <a:xfrm>
            <a:off x="1688841" y="4366727"/>
            <a:ext cx="2127379"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오른쪽 화살표 8"/>
          <p:cNvSpPr/>
          <p:nvPr/>
        </p:nvSpPr>
        <p:spPr>
          <a:xfrm>
            <a:off x="1614196" y="4739952"/>
            <a:ext cx="2351314" cy="559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오른쪽 화살표 9"/>
          <p:cNvSpPr/>
          <p:nvPr/>
        </p:nvSpPr>
        <p:spPr>
          <a:xfrm>
            <a:off x="1642188" y="5282061"/>
            <a:ext cx="393751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오른쪽 화살표 10"/>
          <p:cNvSpPr/>
          <p:nvPr/>
        </p:nvSpPr>
        <p:spPr>
          <a:xfrm>
            <a:off x="1707502" y="2072330"/>
            <a:ext cx="4599992"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번호 개체 틀 1"/>
          <p:cNvSpPr>
            <a:spLocks noGrp="1"/>
          </p:cNvSpPr>
          <p:nvPr>
            <p:ph type="sldNum" sz="quarter" idx="12"/>
          </p:nvPr>
        </p:nvSpPr>
        <p:spPr/>
        <p:txBody>
          <a:bodyPr/>
          <a:lstStyle/>
          <a:p>
            <a:fld id="{ADEB06D7-5738-48E0-91BA-EBA8C2F0FAB4}" type="slidenum">
              <a:rPr lang="ko-KR" altLang="en-US" smtClean="0"/>
              <a:pPr/>
              <a:t>4</a:t>
            </a:fld>
            <a:endParaRPr lang="ko-KR" altLang="en-US"/>
          </a:p>
        </p:txBody>
      </p:sp>
      <p:sp>
        <p:nvSpPr>
          <p:cNvPr id="4" name="텍스트 개체 틀 3"/>
          <p:cNvSpPr>
            <a:spLocks noGrp="1"/>
          </p:cNvSpPr>
          <p:nvPr>
            <p:ph type="body" sz="quarter" idx="13"/>
          </p:nvPr>
        </p:nvSpPr>
        <p:spPr>
          <a:xfrm>
            <a:off x="692639" y="307976"/>
            <a:ext cx="8904654" cy="1343025"/>
          </a:xfrm>
        </p:spPr>
        <p:txBody>
          <a:bodyPr/>
          <a:lstStyle/>
          <a:p>
            <a:endParaRPr lang="en-US" altLang="ko-KR" sz="2800" dirty="0" smtClean="0">
              <a:solidFill>
                <a:schemeClr val="accent5"/>
              </a:solidFill>
            </a:endParaRPr>
          </a:p>
          <a:p>
            <a:endParaRPr lang="en-US" altLang="ko-KR" sz="2800" dirty="0" smtClean="0">
              <a:solidFill>
                <a:schemeClr val="accent5"/>
              </a:solidFill>
            </a:endParaRPr>
          </a:p>
          <a:p>
            <a:endParaRPr lang="ko-KR" altLang="en-US" sz="3600" dirty="0"/>
          </a:p>
        </p:txBody>
      </p:sp>
      <p:sp>
        <p:nvSpPr>
          <p:cNvPr id="24577" name="Rectangle 1"/>
          <p:cNvSpPr>
            <a:spLocks noChangeArrowheads="1"/>
          </p:cNvSpPr>
          <p:nvPr/>
        </p:nvSpPr>
        <p:spPr bwMode="auto">
          <a:xfrm>
            <a:off x="0" y="0"/>
            <a:ext cx="13867899" cy="76636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endParaRPr kumimoji="1" lang="en-US" altLang="ko-KR" sz="1400" b="1" i="0" u="none" strike="noStrike" cap="none" normalizeH="0" baseline="0" dirty="0" smtClean="0">
              <a:ln>
                <a:noFill/>
              </a:ln>
              <a:solidFill>
                <a:srgbClr val="000000"/>
              </a:solidFill>
              <a:effectLst/>
              <a:latin typeface="굴림" pitchFamily="50" charset="-127"/>
              <a:ea typeface="휴먼명조" pitchFamily="2" charset="-127"/>
              <a:cs typeface="굴림" pitchFamily="50" charset="-127"/>
            </a:endParaRPr>
          </a:p>
          <a:p>
            <a:pPr marL="0" marR="0" lvl="0" indent="0" algn="l" defTabSz="914400" rtl="0" eaLnBrk="1" fontAlgn="base" latinLnBrk="1" hangingPunct="1">
              <a:lnSpc>
                <a:spcPct val="100000"/>
              </a:lnSpc>
              <a:spcBef>
                <a:spcPct val="0"/>
              </a:spcBef>
              <a:spcAft>
                <a:spcPct val="0"/>
              </a:spcAft>
              <a:buClrTx/>
              <a:buSzTx/>
              <a:buFontTx/>
              <a:buNone/>
              <a:tabLst/>
            </a:pPr>
            <a:endParaRPr kumimoji="1" lang="en-US" altLang="ko-KR" sz="1400" b="1" i="0" u="none" strike="noStrike" cap="none" normalizeH="0" baseline="0" dirty="0" smtClean="0">
              <a:ln>
                <a:noFill/>
              </a:ln>
              <a:solidFill>
                <a:srgbClr val="000000"/>
              </a:solidFill>
              <a:effectLst/>
              <a:latin typeface="굴림" pitchFamily="50" charset="-127"/>
              <a:ea typeface="휴먼명조" pitchFamily="2" charset="-127"/>
              <a:cs typeface="굴림" pitchFamily="50" charset="-127"/>
            </a:endParaRPr>
          </a:p>
          <a:p>
            <a:pPr fontAlgn="base">
              <a:spcBef>
                <a:spcPct val="0"/>
              </a:spcBef>
              <a:spcAft>
                <a:spcPct val="0"/>
              </a:spcAft>
            </a:pPr>
            <a:r>
              <a:rPr kumimoji="1" lang="en-US" altLang="ko-KR" b="1" i="0" u="none" strike="noStrike" cap="none" normalizeH="0" baseline="0" dirty="0" smtClean="0">
                <a:ln>
                  <a:noFill/>
                </a:ln>
                <a:solidFill>
                  <a:srgbClr val="000000"/>
                </a:solidFill>
                <a:effectLst/>
                <a:latin typeface="+mn-ea"/>
                <a:cs typeface="굴림" pitchFamily="50" charset="-127"/>
              </a:rPr>
              <a:t>  </a:t>
            </a:r>
            <a:r>
              <a:rPr kumimoji="1" lang="ko-KR" sz="3600" b="1" i="0" u="none" strike="noStrike" cap="none" normalizeH="0" baseline="0" dirty="0" smtClean="0">
                <a:ln>
                  <a:noFill/>
                </a:ln>
                <a:solidFill>
                  <a:srgbClr val="000000"/>
                </a:solidFill>
                <a:effectLst/>
                <a:latin typeface="+mn-ea"/>
                <a:cs typeface="굴림" pitchFamily="50" charset="-127"/>
              </a:rPr>
              <a:t>노인인권</a:t>
            </a:r>
            <a:r>
              <a:rPr kumimoji="1" lang="en-US" altLang="ko-KR" sz="3600" b="1" i="0" u="none" strike="noStrike" cap="none" normalizeH="0" baseline="0" dirty="0" smtClean="0">
                <a:ln>
                  <a:noFill/>
                </a:ln>
                <a:solidFill>
                  <a:srgbClr val="000000"/>
                </a:solidFill>
                <a:effectLst/>
                <a:latin typeface="+mn-ea"/>
                <a:cs typeface="굴림" pitchFamily="50" charset="-127"/>
              </a:rPr>
              <a:t>                     </a:t>
            </a:r>
            <a:r>
              <a:rPr kumimoji="1" lang="ko-KR" altLang="en-US" b="1" i="0" u="none" strike="noStrike" cap="none" normalizeH="0" baseline="0" dirty="0" smtClean="0">
                <a:ln>
                  <a:noFill/>
                </a:ln>
                <a:solidFill>
                  <a:srgbClr val="000000"/>
                </a:solidFill>
                <a:effectLst/>
                <a:latin typeface="+mn-ea"/>
                <a:cs typeface="굴림" pitchFamily="50" charset="-127"/>
              </a:rPr>
              <a:t>출처 </a:t>
            </a:r>
            <a:r>
              <a:rPr kumimoji="1" lang="en-US" altLang="ko-KR" sz="2000" b="1" i="0" u="none" strike="noStrike" cap="none" normalizeH="0" baseline="0" dirty="0" smtClean="0">
                <a:ln>
                  <a:noFill/>
                </a:ln>
                <a:solidFill>
                  <a:srgbClr val="000000"/>
                </a:solidFill>
                <a:effectLst/>
                <a:latin typeface="+mn-ea"/>
                <a:cs typeface="굴림" pitchFamily="50" charset="-127"/>
              </a:rPr>
              <a:t>:   </a:t>
            </a:r>
            <a:r>
              <a:rPr lang="en-US" dirty="0" smtClean="0">
                <a:solidFill>
                  <a:prstClr val="black"/>
                </a:solidFill>
              </a:rPr>
              <a:t>2020 </a:t>
            </a:r>
            <a:r>
              <a:rPr lang="en-US" dirty="0" err="1" smtClean="0">
                <a:solidFill>
                  <a:prstClr val="black"/>
                </a:solidFill>
              </a:rPr>
              <a:t>노인보건</a:t>
            </a:r>
            <a:r>
              <a:rPr lang="en-US" dirty="0" smtClean="0">
                <a:solidFill>
                  <a:prstClr val="black"/>
                </a:solidFill>
              </a:rPr>
              <a:t> </a:t>
            </a:r>
            <a:r>
              <a:rPr lang="en-US" dirty="0" err="1" smtClean="0">
                <a:solidFill>
                  <a:prstClr val="black"/>
                </a:solidFill>
              </a:rPr>
              <a:t>복지</a:t>
            </a:r>
            <a:r>
              <a:rPr lang="en-US" dirty="0" smtClean="0">
                <a:solidFill>
                  <a:prstClr val="black"/>
                </a:solidFill>
              </a:rPr>
              <a:t> </a:t>
            </a:r>
            <a:r>
              <a:rPr lang="en-US" dirty="0" err="1" smtClean="0">
                <a:solidFill>
                  <a:prstClr val="black"/>
                </a:solidFill>
              </a:rPr>
              <a:t>사업</a:t>
            </a:r>
            <a:r>
              <a:rPr lang="en-US" dirty="0" smtClean="0">
                <a:solidFill>
                  <a:prstClr val="black"/>
                </a:solidFill>
              </a:rPr>
              <a:t> </a:t>
            </a:r>
            <a:r>
              <a:rPr lang="en-US" dirty="0" err="1" smtClean="0">
                <a:solidFill>
                  <a:prstClr val="black"/>
                </a:solidFill>
              </a:rPr>
              <a:t>안내</a:t>
            </a:r>
            <a:r>
              <a:rPr lang="en-US" dirty="0" smtClean="0">
                <a:solidFill>
                  <a:prstClr val="black"/>
                </a:solidFill>
              </a:rPr>
              <a:t>(</a:t>
            </a:r>
            <a:r>
              <a:rPr lang="en-US" dirty="0" err="1" smtClean="0">
                <a:solidFill>
                  <a:prstClr val="black"/>
                </a:solidFill>
              </a:rPr>
              <a:t>보건복지부</a:t>
            </a:r>
            <a:r>
              <a:rPr lang="en-US" dirty="0" smtClean="0">
                <a:solidFill>
                  <a:prstClr val="black"/>
                </a:solidFill>
              </a:rPr>
              <a:t>) </a:t>
            </a:r>
            <a:endParaRPr kumimoji="1" lang="ko-KR" sz="3600" b="0" i="0" u="none" strike="noStrike" cap="none" normalizeH="0" baseline="0" dirty="0" smtClean="0">
              <a:ln>
                <a:noFill/>
              </a:ln>
              <a:solidFill>
                <a:schemeClr val="tx1"/>
              </a:solidFill>
              <a:effectLst/>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ko-KR" b="0" i="0" u="none" strike="noStrike" cap="none" normalizeH="0" baseline="0" dirty="0" smtClean="0">
                <a:ln>
                  <a:noFill/>
                </a:ln>
                <a:solidFill>
                  <a:srgbClr val="000000"/>
                </a:solidFill>
                <a:effectLst/>
                <a:latin typeface="+mn-ea"/>
                <a:cs typeface="굴림" pitchFamily="50" charset="-127"/>
              </a:rPr>
              <a:t>  </a:t>
            </a:r>
            <a:endParaRPr kumimoji="1" lang="ko-KR" b="0" i="0" u="none" strike="noStrike" cap="none" normalizeH="0" baseline="0" dirty="0" smtClean="0">
              <a:ln>
                <a:noFill/>
              </a:ln>
              <a:solidFill>
                <a:schemeClr val="tx1"/>
              </a:solidFill>
              <a:effectLst/>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ko-KR" b="1" i="0" u="none" strike="noStrike" cap="none" normalizeH="0" baseline="0" dirty="0" smtClean="0">
                <a:ln>
                  <a:noFill/>
                </a:ln>
                <a:solidFill>
                  <a:srgbClr val="000000"/>
                </a:solidFill>
                <a:effectLst/>
                <a:latin typeface="+mn-ea"/>
                <a:cs typeface="굴림" pitchFamily="50" charset="-127"/>
              </a:rPr>
              <a:t>    . </a:t>
            </a:r>
            <a:r>
              <a:rPr kumimoji="1" lang="ko-KR" altLang="en-US" b="1" i="0" u="none" strike="noStrike" cap="none" normalizeH="0" baseline="0" dirty="0" smtClean="0">
                <a:ln>
                  <a:noFill/>
                </a:ln>
                <a:solidFill>
                  <a:srgbClr val="000000"/>
                </a:solidFill>
                <a:effectLst/>
                <a:latin typeface="+mn-ea"/>
                <a:cs typeface="굴림" pitchFamily="50" charset="-127"/>
              </a:rPr>
              <a:t>노후에도 인간답게 생활할 수 있는 권리</a:t>
            </a:r>
            <a:r>
              <a:rPr kumimoji="1" lang="ko-KR" altLang="en-US" b="1" dirty="0" smtClean="0">
                <a:latin typeface="+mn-ea"/>
                <a:cs typeface="굴림" pitchFamily="50" charset="-127"/>
              </a:rPr>
              <a:t> </a:t>
            </a:r>
            <a:endParaRPr kumimoji="1" lang="en-US" altLang="ko-KR" b="1" dirty="0" smtClean="0">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ko-KR" altLang="en-US" b="1" dirty="0" smtClean="0">
                <a:latin typeface="+mn-ea"/>
                <a:cs typeface="굴림" pitchFamily="50" charset="-127"/>
              </a:rPr>
              <a:t>  </a:t>
            </a:r>
            <a:endParaRPr kumimoji="1" lang="en-US" altLang="ko-KR" b="1" dirty="0" smtClean="0">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ko-KR" b="1" i="0" u="none" strike="noStrike" cap="none" normalizeH="0" baseline="0" dirty="0" smtClean="0">
                <a:ln>
                  <a:noFill/>
                </a:ln>
                <a:solidFill>
                  <a:srgbClr val="000000"/>
                </a:solidFill>
                <a:effectLst/>
                <a:latin typeface="+mn-ea"/>
                <a:cs typeface="굴림" pitchFamily="50" charset="-127"/>
              </a:rPr>
              <a:t>    . </a:t>
            </a:r>
            <a:r>
              <a:rPr kumimoji="1" lang="ko-KR" altLang="en-US" b="1" i="0" u="none" strike="noStrike" cap="none" normalizeH="0" baseline="0" dirty="0" smtClean="0">
                <a:ln>
                  <a:noFill/>
                </a:ln>
                <a:solidFill>
                  <a:srgbClr val="000000"/>
                </a:solidFill>
                <a:effectLst/>
                <a:latin typeface="+mn-ea"/>
                <a:cs typeface="굴림" pitchFamily="50" charset="-127"/>
              </a:rPr>
              <a:t>노인이라는 이유로 인간의 존엄성을 차별 받지 않을 권리</a:t>
            </a:r>
            <a:endParaRPr kumimoji="1" lang="ko-KR" altLang="en-US" b="1" i="0" u="none" strike="noStrike" cap="none" normalizeH="0" baseline="0" dirty="0" smtClean="0">
              <a:ln>
                <a:noFill/>
              </a:ln>
              <a:solidFill>
                <a:schemeClr val="tx1"/>
              </a:solidFill>
              <a:effectLst/>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ko-KR" altLang="en-US" b="1" i="0" u="none" strike="noStrike" cap="none" normalizeH="0" baseline="0" dirty="0" smtClean="0">
                <a:ln>
                  <a:noFill/>
                </a:ln>
                <a:solidFill>
                  <a:srgbClr val="000000"/>
                </a:solidFill>
                <a:effectLst/>
                <a:latin typeface="+mn-ea"/>
                <a:cs typeface="굴림" pitchFamily="50" charset="-127"/>
              </a:rPr>
              <a:t>  </a:t>
            </a:r>
            <a:endParaRPr kumimoji="1" lang="ko-KR" altLang="en-US" b="1" i="0" u="none" strike="noStrike" cap="none" normalizeH="0" baseline="0" dirty="0" smtClean="0">
              <a:ln>
                <a:noFill/>
              </a:ln>
              <a:solidFill>
                <a:schemeClr val="tx1"/>
              </a:solidFill>
              <a:effectLst/>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ko-KR" altLang="en-US" b="1" i="0" u="none" strike="noStrike" cap="none" normalizeH="0" baseline="0" dirty="0" smtClean="0">
                <a:ln>
                  <a:noFill/>
                </a:ln>
                <a:solidFill>
                  <a:srgbClr val="000000"/>
                </a:solidFill>
                <a:effectLst/>
                <a:latin typeface="+mn-ea"/>
                <a:cs typeface="굴림" pitchFamily="50" charset="-127"/>
              </a:rPr>
              <a:t> </a:t>
            </a:r>
            <a:endParaRPr kumimoji="1" lang="en-US" altLang="ko-KR" b="1" i="0" u="none" strike="noStrike" cap="none" normalizeH="0" baseline="0" dirty="0" smtClean="0">
              <a:ln>
                <a:noFill/>
              </a:ln>
              <a:solidFill>
                <a:srgbClr val="000000"/>
              </a:solidFill>
              <a:effectLst/>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en-US" altLang="ko-KR" sz="2400" b="1" dirty="0" smtClean="0">
              <a:solidFill>
                <a:srgbClr val="000000"/>
              </a:solidFill>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en-US" altLang="ko-KR" sz="2400" b="1" i="0" u="none" strike="noStrike" cap="none" normalizeH="0" baseline="0" dirty="0" smtClean="0">
              <a:ln>
                <a:noFill/>
              </a:ln>
              <a:solidFill>
                <a:srgbClr val="000000"/>
              </a:solidFill>
              <a:effectLst/>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ko-KR" altLang="en-US" sz="2400" b="1" i="0" u="none" strike="noStrike" cap="none" normalizeH="0" baseline="0" dirty="0" smtClean="0">
                <a:ln>
                  <a:noFill/>
                </a:ln>
                <a:solidFill>
                  <a:srgbClr val="000000"/>
                </a:solidFill>
                <a:effectLst/>
                <a:latin typeface="+mn-ea"/>
                <a:cs typeface="굴림" pitchFamily="50" charset="-127"/>
              </a:rPr>
              <a:t>시설 생활 노인 권리 보호</a:t>
            </a:r>
            <a:endParaRPr kumimoji="1" lang="ko-KR" altLang="en-US" sz="2400" b="0" i="0" u="none" strike="noStrike" cap="none" normalizeH="0" baseline="0" dirty="0" smtClean="0">
              <a:ln>
                <a:noFill/>
              </a:ln>
              <a:solidFill>
                <a:schemeClr val="tx1"/>
              </a:solidFill>
              <a:effectLst/>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ko-KR" altLang="en-US" b="0" i="0" u="none" strike="noStrike" cap="none" normalizeH="0" baseline="0" dirty="0" smtClean="0">
                <a:ln>
                  <a:noFill/>
                </a:ln>
                <a:solidFill>
                  <a:srgbClr val="000000"/>
                </a:solidFill>
                <a:effectLst/>
                <a:latin typeface="+mn-ea"/>
                <a:cs typeface="굴림" pitchFamily="50" charset="-127"/>
              </a:rPr>
              <a:t>  </a:t>
            </a:r>
            <a:endParaRPr kumimoji="1" lang="ko-KR" altLang="en-US" b="0" i="0" u="none" strike="noStrike" cap="none" normalizeH="0" baseline="0" dirty="0" smtClean="0">
              <a:ln>
                <a:noFill/>
              </a:ln>
              <a:solidFill>
                <a:schemeClr val="tx1"/>
              </a:solidFill>
              <a:effectLst/>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ko-KR" altLang="en-US" sz="1600" b="0" i="0" u="none" strike="noStrike" cap="none" normalizeH="0" baseline="0" dirty="0" smtClean="0">
                <a:ln>
                  <a:noFill/>
                </a:ln>
                <a:solidFill>
                  <a:srgbClr val="000000"/>
                </a:solidFill>
                <a:effectLst/>
                <a:latin typeface="+mn-ea"/>
                <a:cs typeface="굴림" pitchFamily="50" charset="-127"/>
              </a:rPr>
              <a:t>  </a:t>
            </a:r>
            <a:r>
              <a:rPr kumimoji="1" lang="ko-KR" altLang="en-US" sz="1600" b="1" i="0" u="none" strike="noStrike" cap="none" normalizeH="0" baseline="0" dirty="0" smtClean="0">
                <a:ln>
                  <a:noFill/>
                </a:ln>
                <a:solidFill>
                  <a:srgbClr val="000000"/>
                </a:solidFill>
                <a:effectLst/>
                <a:latin typeface="+mn-ea"/>
                <a:cs typeface="굴림" pitchFamily="50" charset="-127"/>
              </a:rPr>
              <a:t>○ 존경과 존엄한 존재로 대우받고</a:t>
            </a:r>
            <a:r>
              <a:rPr kumimoji="1" lang="en-US" altLang="ko-KR" sz="1600" b="1" i="0" u="none" strike="noStrike" cap="none" normalizeH="0" baseline="0" dirty="0" smtClean="0">
                <a:ln>
                  <a:noFill/>
                </a:ln>
                <a:solidFill>
                  <a:srgbClr val="000000"/>
                </a:solidFill>
                <a:effectLst/>
                <a:latin typeface="+mn-ea"/>
                <a:cs typeface="굴림" pitchFamily="50" charset="-127"/>
              </a:rPr>
              <a:t>, </a:t>
            </a:r>
            <a:r>
              <a:rPr kumimoji="1" lang="ko-KR" altLang="en-US" sz="1600" b="1" i="0" u="none" strike="noStrike" cap="none" normalizeH="0" baseline="0" dirty="0" smtClean="0">
                <a:ln>
                  <a:noFill/>
                </a:ln>
                <a:solidFill>
                  <a:srgbClr val="000000"/>
                </a:solidFill>
                <a:effectLst/>
                <a:latin typeface="+mn-ea"/>
                <a:cs typeface="굴림" pitchFamily="50" charset="-127"/>
              </a:rPr>
              <a:t>차별</a:t>
            </a:r>
            <a:r>
              <a:rPr kumimoji="1" lang="en-US" altLang="ko-KR" sz="1600" b="1" i="0" u="none" strike="noStrike" cap="none" normalizeH="0" baseline="0" dirty="0" smtClean="0">
                <a:ln>
                  <a:noFill/>
                </a:ln>
                <a:solidFill>
                  <a:srgbClr val="000000"/>
                </a:solidFill>
                <a:effectLst/>
                <a:latin typeface="+mn-ea"/>
                <a:cs typeface="굴림" pitchFamily="50" charset="-127"/>
              </a:rPr>
              <a:t>, </a:t>
            </a:r>
            <a:r>
              <a:rPr kumimoji="1" lang="ko-KR" altLang="en-US" sz="1600" b="1" i="0" u="none" strike="noStrike" cap="none" normalizeH="0" baseline="0" dirty="0" smtClean="0">
                <a:ln>
                  <a:noFill/>
                </a:ln>
                <a:solidFill>
                  <a:srgbClr val="000000"/>
                </a:solidFill>
                <a:effectLst/>
                <a:latin typeface="+mn-ea"/>
                <a:cs typeface="굴림" pitchFamily="50" charset="-127"/>
              </a:rPr>
              <a:t>착취</a:t>
            </a:r>
            <a:r>
              <a:rPr kumimoji="1" lang="en-US" altLang="ko-KR" sz="1600" b="1" i="0" u="none" strike="noStrike" cap="none" normalizeH="0" baseline="0" dirty="0" smtClean="0">
                <a:ln>
                  <a:noFill/>
                </a:ln>
                <a:solidFill>
                  <a:srgbClr val="000000"/>
                </a:solidFill>
                <a:effectLst/>
                <a:latin typeface="+mn-ea"/>
                <a:cs typeface="굴림" pitchFamily="50" charset="-127"/>
              </a:rPr>
              <a:t>, </a:t>
            </a:r>
            <a:r>
              <a:rPr kumimoji="1" lang="ko-KR" altLang="en-US" sz="1600" b="1" i="0" u="none" strike="noStrike" cap="none" normalizeH="0" baseline="0" dirty="0" smtClean="0">
                <a:ln>
                  <a:noFill/>
                </a:ln>
                <a:solidFill>
                  <a:srgbClr val="000000"/>
                </a:solidFill>
                <a:effectLst/>
                <a:latin typeface="+mn-ea"/>
                <a:cs typeface="굴림" pitchFamily="50" charset="-127"/>
              </a:rPr>
              <a:t>학대</a:t>
            </a:r>
            <a:r>
              <a:rPr kumimoji="1" lang="en-US" altLang="ko-KR" sz="1600" b="1" i="0" u="none" strike="noStrike" cap="none" normalizeH="0" baseline="0" dirty="0" smtClean="0">
                <a:ln>
                  <a:noFill/>
                </a:ln>
                <a:solidFill>
                  <a:srgbClr val="000000"/>
                </a:solidFill>
                <a:effectLst/>
                <a:latin typeface="+mn-ea"/>
                <a:cs typeface="굴림" pitchFamily="50" charset="-127"/>
              </a:rPr>
              <a:t>, </a:t>
            </a:r>
            <a:r>
              <a:rPr kumimoji="1" lang="ko-KR" altLang="en-US" sz="1600" b="1" i="0" u="none" strike="noStrike" cap="none" normalizeH="0" baseline="0" dirty="0" smtClean="0">
                <a:ln>
                  <a:noFill/>
                </a:ln>
                <a:solidFill>
                  <a:srgbClr val="000000"/>
                </a:solidFill>
                <a:effectLst/>
                <a:latin typeface="+mn-ea"/>
                <a:cs typeface="굴림" pitchFamily="50" charset="-127"/>
              </a:rPr>
              <a:t>방임을 받지 않고 생활할 수 있는 권리</a:t>
            </a:r>
            <a:endParaRPr kumimoji="1" lang="ko-KR" altLang="en-US" sz="1600" b="1" i="0" u="none" strike="noStrike" cap="none" normalizeH="0" baseline="0" dirty="0" smtClean="0">
              <a:ln>
                <a:noFill/>
              </a:ln>
              <a:solidFill>
                <a:schemeClr val="tx1"/>
              </a:solidFill>
              <a:effectLst/>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ko-KR" altLang="en-US" sz="1600" b="1" i="0" u="none" strike="noStrike" cap="none" normalizeH="0" baseline="0" dirty="0" smtClean="0">
                <a:ln>
                  <a:noFill/>
                </a:ln>
                <a:solidFill>
                  <a:srgbClr val="000000"/>
                </a:solidFill>
                <a:effectLst/>
                <a:latin typeface="+mn-ea"/>
                <a:cs typeface="굴림" pitchFamily="50" charset="-127"/>
              </a:rPr>
              <a:t>  </a:t>
            </a:r>
            <a:endParaRPr kumimoji="1" lang="ko-KR" altLang="en-US" sz="1600" b="1" i="0" u="none" strike="noStrike" cap="none" normalizeH="0" baseline="0" dirty="0" smtClean="0">
              <a:ln>
                <a:noFill/>
              </a:ln>
              <a:solidFill>
                <a:schemeClr val="tx1"/>
              </a:solidFill>
              <a:effectLst/>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ko-KR" altLang="en-US" sz="1600" b="1" i="0" u="none" strike="noStrike" cap="none" normalizeH="0" baseline="0" dirty="0" smtClean="0">
                <a:ln>
                  <a:noFill/>
                </a:ln>
                <a:solidFill>
                  <a:srgbClr val="000000"/>
                </a:solidFill>
                <a:effectLst/>
                <a:latin typeface="+mn-ea"/>
                <a:cs typeface="굴림" pitchFamily="50" charset="-127"/>
              </a:rPr>
              <a:t>  ○ 개인적 욕구에 상응하는 질 높은 수발</a:t>
            </a:r>
            <a:r>
              <a:rPr kumimoji="1" lang="en-US" altLang="ko-KR" sz="1600" b="1" i="0" u="none" strike="noStrike" cap="none" normalizeH="0" baseline="0" dirty="0" smtClean="0">
                <a:ln>
                  <a:noFill/>
                </a:ln>
                <a:solidFill>
                  <a:srgbClr val="000000"/>
                </a:solidFill>
                <a:effectLst/>
                <a:latin typeface="+mn-ea"/>
                <a:cs typeface="굴림" pitchFamily="50" charset="-127"/>
              </a:rPr>
              <a:t>(care)</a:t>
            </a:r>
            <a:r>
              <a:rPr kumimoji="1" lang="ko-KR" altLang="en-US" sz="1600" b="1" i="0" u="none" strike="noStrike" cap="none" normalizeH="0" baseline="0" dirty="0" smtClean="0">
                <a:ln>
                  <a:noFill/>
                </a:ln>
                <a:solidFill>
                  <a:srgbClr val="000000"/>
                </a:solidFill>
                <a:effectLst/>
                <a:latin typeface="+mn-ea"/>
                <a:cs typeface="굴림" pitchFamily="50" charset="-127"/>
              </a:rPr>
              <a:t>과 서비스를 요구하고 제공 받을 권리</a:t>
            </a:r>
            <a:endParaRPr kumimoji="1" lang="ko-KR" altLang="en-US" sz="1600" b="1" i="0" u="none" strike="noStrike" cap="none" normalizeH="0" baseline="0" dirty="0" smtClean="0">
              <a:ln>
                <a:noFill/>
              </a:ln>
              <a:solidFill>
                <a:schemeClr val="tx1"/>
              </a:solidFill>
              <a:effectLst/>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ko-KR" altLang="en-US" sz="1600" b="1" i="0" u="none" strike="noStrike" cap="none" normalizeH="0" baseline="0" dirty="0" smtClean="0">
                <a:ln>
                  <a:noFill/>
                </a:ln>
                <a:solidFill>
                  <a:srgbClr val="000000"/>
                </a:solidFill>
                <a:effectLst/>
                <a:latin typeface="+mn-ea"/>
                <a:cs typeface="굴림" pitchFamily="50" charset="-127"/>
              </a:rPr>
              <a:t>  </a:t>
            </a:r>
            <a:endParaRPr kumimoji="1" lang="ko-KR" altLang="en-US" sz="1600" b="1" i="0" u="none" strike="noStrike" cap="none" normalizeH="0" baseline="0" dirty="0" smtClean="0">
              <a:ln>
                <a:noFill/>
              </a:ln>
              <a:solidFill>
                <a:schemeClr val="tx1"/>
              </a:solidFill>
              <a:effectLst/>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ko-KR" altLang="en-US" sz="1600" b="1" i="0" u="none" strike="noStrike" cap="none" normalizeH="0" baseline="0" dirty="0" smtClean="0">
                <a:ln>
                  <a:noFill/>
                </a:ln>
                <a:solidFill>
                  <a:srgbClr val="000000"/>
                </a:solidFill>
                <a:effectLst/>
                <a:latin typeface="+mn-ea"/>
                <a:cs typeface="굴림" pitchFamily="50" charset="-127"/>
              </a:rPr>
              <a:t>  ○ 안전하고 가정과 같은 환경에서 생활 할 권리</a:t>
            </a:r>
            <a:endParaRPr kumimoji="1" lang="ko-KR" altLang="en-US" sz="1600" b="1" i="0" u="none" strike="noStrike" cap="none" normalizeH="0" baseline="0" dirty="0" smtClean="0">
              <a:ln>
                <a:noFill/>
              </a:ln>
              <a:solidFill>
                <a:schemeClr val="tx1"/>
              </a:solidFill>
              <a:effectLst/>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ko-KR" altLang="en-US" sz="1600" b="1" i="0" u="none" strike="noStrike" cap="none" normalizeH="0" baseline="0" dirty="0" smtClean="0">
                <a:ln>
                  <a:noFill/>
                </a:ln>
                <a:solidFill>
                  <a:srgbClr val="000000"/>
                </a:solidFill>
                <a:effectLst/>
                <a:latin typeface="+mn-ea"/>
                <a:cs typeface="굴림" pitchFamily="50" charset="-127"/>
              </a:rPr>
              <a:t>  </a:t>
            </a:r>
            <a:endParaRPr kumimoji="1" lang="ko-KR" altLang="en-US" sz="1600" b="1" i="0" u="none" strike="noStrike" cap="none" normalizeH="0" baseline="0" dirty="0" smtClean="0">
              <a:ln>
                <a:noFill/>
              </a:ln>
              <a:solidFill>
                <a:schemeClr val="tx1"/>
              </a:solidFill>
              <a:effectLst/>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ko-KR" altLang="en-US" sz="1600" b="1" i="0" u="none" strike="noStrike" cap="none" normalizeH="0" baseline="0" dirty="0" smtClean="0">
                <a:ln>
                  <a:noFill/>
                </a:ln>
                <a:solidFill>
                  <a:srgbClr val="000000"/>
                </a:solidFill>
                <a:effectLst/>
                <a:latin typeface="+mn-ea"/>
                <a:cs typeface="굴림" pitchFamily="50" charset="-127"/>
              </a:rPr>
              <a:t>  ○ 개인적 사생활과 비밀 보장에 대한 권리</a:t>
            </a:r>
            <a:endParaRPr kumimoji="1" lang="ko-KR" altLang="en-US" sz="1600" b="1" i="0" u="none" strike="noStrike" cap="none" normalizeH="0" baseline="0" dirty="0" smtClean="0">
              <a:ln>
                <a:noFill/>
              </a:ln>
              <a:solidFill>
                <a:schemeClr val="tx1"/>
              </a:solidFill>
              <a:effectLst/>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ko-KR" altLang="en-US" sz="1600" b="1" i="0" u="none" strike="noStrike" cap="none" normalizeH="0" baseline="0" dirty="0" smtClean="0">
                <a:ln>
                  <a:noFill/>
                </a:ln>
                <a:solidFill>
                  <a:srgbClr val="000000"/>
                </a:solidFill>
                <a:effectLst/>
                <a:latin typeface="+mn-ea"/>
                <a:cs typeface="굴림" pitchFamily="50" charset="-127"/>
              </a:rPr>
              <a:t>  </a:t>
            </a:r>
            <a:endParaRPr kumimoji="1" lang="ko-KR" altLang="en-US" sz="1600" b="1" i="0" u="none" strike="noStrike" cap="none" normalizeH="0" baseline="0" dirty="0" smtClean="0">
              <a:ln>
                <a:noFill/>
              </a:ln>
              <a:solidFill>
                <a:schemeClr val="tx1"/>
              </a:solidFill>
              <a:effectLst/>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ko-KR" altLang="en-US" sz="1600" b="1" i="0" u="none" strike="noStrike" cap="none" normalizeH="0" baseline="0" dirty="0" smtClean="0">
                <a:ln>
                  <a:noFill/>
                </a:ln>
                <a:solidFill>
                  <a:srgbClr val="000000"/>
                </a:solidFill>
                <a:effectLst/>
                <a:latin typeface="+mn-ea"/>
                <a:cs typeface="굴림" pitchFamily="50" charset="-127"/>
              </a:rPr>
              <a:t>  ○ 우편</a:t>
            </a:r>
            <a:r>
              <a:rPr kumimoji="1" lang="en-US" altLang="ko-KR" sz="1600" b="1" i="0" u="none" strike="noStrike" cap="none" normalizeH="0" baseline="0" dirty="0" smtClean="0">
                <a:ln>
                  <a:noFill/>
                </a:ln>
                <a:solidFill>
                  <a:srgbClr val="000000"/>
                </a:solidFill>
                <a:effectLst/>
                <a:latin typeface="+mn-ea"/>
                <a:cs typeface="굴림" pitchFamily="50" charset="-127"/>
              </a:rPr>
              <a:t>, </a:t>
            </a:r>
            <a:r>
              <a:rPr kumimoji="1" lang="ko-KR" altLang="en-US" sz="1600" b="1" i="0" u="none" strike="noStrike" cap="none" normalizeH="0" baseline="0" dirty="0" smtClean="0">
                <a:ln>
                  <a:noFill/>
                </a:ln>
                <a:solidFill>
                  <a:srgbClr val="000000"/>
                </a:solidFill>
                <a:effectLst/>
                <a:latin typeface="+mn-ea"/>
                <a:cs typeface="굴림" pitchFamily="50" charset="-127"/>
              </a:rPr>
              <a:t>전화 등 개인적 통신을 주고받을 권리</a:t>
            </a:r>
            <a:endParaRPr kumimoji="1" lang="ko-KR" altLang="en-US" sz="1600" b="1" i="0" u="none" strike="noStrike" cap="none" normalizeH="0" baseline="0" dirty="0" smtClean="0">
              <a:ln>
                <a:noFill/>
              </a:ln>
              <a:solidFill>
                <a:schemeClr val="tx1"/>
              </a:solidFill>
              <a:effectLst/>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ko-KR" altLang="en-US" sz="1600" b="1" i="0" u="none" strike="noStrike" cap="none" normalizeH="0" baseline="0" dirty="0" smtClean="0">
                <a:ln>
                  <a:noFill/>
                </a:ln>
                <a:solidFill>
                  <a:srgbClr val="000000"/>
                </a:solidFill>
                <a:effectLst/>
                <a:latin typeface="+mn-ea"/>
                <a:cs typeface="굴림" pitchFamily="50" charset="-127"/>
              </a:rPr>
              <a:t>  </a:t>
            </a:r>
            <a:endParaRPr kumimoji="1" lang="ko-KR" altLang="en-US" sz="1600" b="1" i="0" u="none" strike="noStrike" cap="none" normalizeH="0" baseline="0" dirty="0" smtClean="0">
              <a:ln>
                <a:noFill/>
              </a:ln>
              <a:solidFill>
                <a:schemeClr val="tx1"/>
              </a:solidFill>
              <a:effectLst/>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ko-KR" altLang="en-US" sz="1600" b="1" i="0" u="none" strike="noStrike" cap="none" normalizeH="0" baseline="0" dirty="0" smtClean="0">
                <a:ln>
                  <a:noFill/>
                </a:ln>
                <a:solidFill>
                  <a:srgbClr val="000000"/>
                </a:solidFill>
                <a:effectLst/>
                <a:latin typeface="+mn-ea"/>
                <a:cs typeface="굴림" pitchFamily="50" charset="-127"/>
              </a:rPr>
              <a:t>  </a:t>
            </a:r>
            <a:endParaRPr kumimoji="1" lang="en-US" altLang="ko-KR" sz="1600" b="1" dirty="0" smtClean="0">
              <a:solidFill>
                <a:srgbClr val="000000"/>
              </a:solidFill>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en-US" altLang="ko-KR" b="0" i="0" u="none" strike="noStrike" cap="none" normalizeH="0" baseline="0" dirty="0" smtClean="0">
              <a:ln>
                <a:noFill/>
              </a:ln>
              <a:solidFill>
                <a:srgbClr val="000000"/>
              </a:solidFill>
              <a:effectLst/>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en-US" altLang="ko-KR" dirty="0" smtClean="0">
              <a:solidFill>
                <a:srgbClr val="000000"/>
              </a:solidFill>
              <a:latin typeface="+mn-ea"/>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ko-KR" altLang="en-US" b="0" i="0" u="none" strike="noStrike" cap="none" normalizeH="0" baseline="0" dirty="0" smtClean="0">
              <a:ln>
                <a:noFill/>
              </a:ln>
              <a:solidFill>
                <a:schemeClr val="tx1"/>
              </a:solidFill>
              <a:effectLst/>
              <a:latin typeface="+mn-ea"/>
              <a:cs typeface="굴림" pitchFamily="50" charset="-127"/>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3"/>
          </p:nvPr>
        </p:nvSpPr>
        <p:spPr>
          <a:xfrm>
            <a:off x="593512" y="1089932"/>
            <a:ext cx="6078684" cy="720207"/>
          </a:xfrm>
        </p:spPr>
        <p:txBody>
          <a:bodyPr/>
          <a:lstStyle/>
          <a:p>
            <a:pPr lvl="0"/>
            <a:r>
              <a:rPr kumimoji="1" lang="ko-KR" altLang="en-US" sz="2400" dirty="0" smtClean="0">
                <a:solidFill>
                  <a:srgbClr val="000000"/>
                </a:solidFill>
                <a:latin typeface="+mn-ea"/>
                <a:cs typeface="굴림" pitchFamily="50" charset="-127"/>
              </a:rPr>
              <a:t>시설 생활 노인 권리 보호</a:t>
            </a:r>
            <a:endParaRPr kumimoji="1" lang="ko-KR" altLang="en-US" sz="2400" b="0" dirty="0" smtClean="0">
              <a:solidFill>
                <a:schemeClr val="tx1"/>
              </a:solidFill>
              <a:latin typeface="+mn-ea"/>
              <a:cs typeface="굴림" pitchFamily="50" charset="-127"/>
            </a:endParaRPr>
          </a:p>
          <a:p>
            <a:endParaRPr lang="ko-KR" altLang="en-US" dirty="0"/>
          </a:p>
        </p:txBody>
      </p:sp>
      <p:sp>
        <p:nvSpPr>
          <p:cNvPr id="6" name="직사각형 5"/>
          <p:cNvSpPr/>
          <p:nvPr/>
        </p:nvSpPr>
        <p:spPr>
          <a:xfrm>
            <a:off x="849086" y="2188830"/>
            <a:ext cx="9293290" cy="2831544"/>
          </a:xfrm>
          <a:prstGeom prst="rect">
            <a:avLst/>
          </a:prstGeom>
        </p:spPr>
        <p:txBody>
          <a:bodyPr wrap="square">
            <a:spAutoFit/>
          </a:bodyPr>
          <a:lstStyle/>
          <a:p>
            <a:pPr lvl="0" eaLnBrk="0" fontAlgn="base" latinLnBrk="0" hangingPunct="0">
              <a:spcBef>
                <a:spcPct val="0"/>
              </a:spcBef>
              <a:spcAft>
                <a:spcPct val="0"/>
              </a:spcAft>
            </a:pPr>
            <a:r>
              <a:rPr kumimoji="1" lang="ko-KR" altLang="en-US" b="1" dirty="0" smtClean="0">
                <a:solidFill>
                  <a:srgbClr val="000000"/>
                </a:solidFill>
                <a:latin typeface="+mn-ea"/>
                <a:cs typeface="굴림" pitchFamily="50" charset="-127"/>
              </a:rPr>
              <a:t> </a:t>
            </a:r>
            <a:r>
              <a:rPr kumimoji="1" lang="ko-KR" altLang="en-US" sz="1600" b="1" dirty="0" smtClean="0">
                <a:solidFill>
                  <a:srgbClr val="000000"/>
                </a:solidFill>
                <a:latin typeface="+mn-ea"/>
                <a:cs typeface="굴림" pitchFamily="50" charset="-127"/>
              </a:rPr>
              <a:t>○ 정치적</a:t>
            </a:r>
            <a:r>
              <a:rPr kumimoji="1" lang="en-US" altLang="ko-KR" sz="1600" b="1" dirty="0" smtClean="0">
                <a:solidFill>
                  <a:srgbClr val="000000"/>
                </a:solidFill>
                <a:latin typeface="+mn-ea"/>
                <a:cs typeface="굴림" pitchFamily="50" charset="-127"/>
              </a:rPr>
              <a:t>, </a:t>
            </a:r>
            <a:r>
              <a:rPr kumimoji="1" lang="ko-KR" altLang="en-US" sz="1600" b="1" dirty="0" smtClean="0">
                <a:solidFill>
                  <a:srgbClr val="000000"/>
                </a:solidFill>
                <a:latin typeface="+mn-ea"/>
                <a:cs typeface="굴림" pitchFamily="50" charset="-127"/>
              </a:rPr>
              <a:t>문화적</a:t>
            </a:r>
            <a:r>
              <a:rPr kumimoji="1" lang="en-US" altLang="ko-KR" sz="1600" b="1" dirty="0" smtClean="0">
                <a:solidFill>
                  <a:srgbClr val="000000"/>
                </a:solidFill>
                <a:latin typeface="+mn-ea"/>
                <a:cs typeface="굴림" pitchFamily="50" charset="-127"/>
              </a:rPr>
              <a:t>, </a:t>
            </a:r>
            <a:r>
              <a:rPr kumimoji="1" lang="ko-KR" altLang="en-US" sz="1600" b="1" dirty="0" smtClean="0">
                <a:solidFill>
                  <a:srgbClr val="000000"/>
                </a:solidFill>
                <a:latin typeface="+mn-ea"/>
                <a:cs typeface="굴림" pitchFamily="50" charset="-127"/>
              </a:rPr>
              <a:t>종교적 활동에 제약을 받지 않고 자유롭게 참여할 권리</a:t>
            </a:r>
            <a:endParaRPr kumimoji="1" lang="ko-KR" altLang="en-US" sz="1600" b="1" dirty="0" smtClean="0">
              <a:latin typeface="+mn-ea"/>
              <a:cs typeface="굴림" pitchFamily="50" charset="-127"/>
            </a:endParaRPr>
          </a:p>
          <a:p>
            <a:pPr lvl="0" eaLnBrk="0" fontAlgn="base" latinLnBrk="0" hangingPunct="0">
              <a:spcBef>
                <a:spcPct val="0"/>
              </a:spcBef>
              <a:spcAft>
                <a:spcPct val="0"/>
              </a:spcAft>
            </a:pPr>
            <a:r>
              <a:rPr kumimoji="1" lang="ko-KR" altLang="en-US" sz="1600" b="1" dirty="0" smtClean="0">
                <a:solidFill>
                  <a:srgbClr val="000000"/>
                </a:solidFill>
                <a:latin typeface="+mn-ea"/>
                <a:cs typeface="굴림" pitchFamily="50" charset="-127"/>
              </a:rPr>
              <a:t>  </a:t>
            </a:r>
            <a:endParaRPr kumimoji="1" lang="ko-KR" altLang="en-US" sz="1600" b="1" dirty="0" smtClean="0">
              <a:latin typeface="+mn-ea"/>
              <a:cs typeface="굴림" pitchFamily="50" charset="-127"/>
            </a:endParaRPr>
          </a:p>
          <a:p>
            <a:pPr lvl="0" eaLnBrk="0" fontAlgn="base" latinLnBrk="0" hangingPunct="0">
              <a:spcBef>
                <a:spcPct val="0"/>
              </a:spcBef>
              <a:spcAft>
                <a:spcPct val="0"/>
              </a:spcAft>
            </a:pPr>
            <a:r>
              <a:rPr kumimoji="1" lang="ko-KR" altLang="en-US" sz="1600" b="1" dirty="0" smtClean="0">
                <a:solidFill>
                  <a:srgbClr val="000000"/>
                </a:solidFill>
                <a:latin typeface="+mn-ea"/>
                <a:cs typeface="굴림" pitchFamily="50" charset="-127"/>
              </a:rPr>
              <a:t>  ○ 개인 소유 재산과 소유물을 스스로 관리할 권리</a:t>
            </a:r>
            <a:endParaRPr kumimoji="1" lang="ko-KR" altLang="en-US" sz="1600" b="1" dirty="0" smtClean="0">
              <a:latin typeface="+mn-ea"/>
              <a:cs typeface="굴림" pitchFamily="50" charset="-127"/>
            </a:endParaRPr>
          </a:p>
          <a:p>
            <a:pPr lvl="0" eaLnBrk="0" fontAlgn="base" latinLnBrk="0" hangingPunct="0">
              <a:spcBef>
                <a:spcPct val="0"/>
              </a:spcBef>
              <a:spcAft>
                <a:spcPct val="0"/>
              </a:spcAft>
            </a:pPr>
            <a:r>
              <a:rPr kumimoji="1" lang="ko-KR" altLang="en-US" sz="1600" b="1" dirty="0" smtClean="0">
                <a:solidFill>
                  <a:srgbClr val="000000"/>
                </a:solidFill>
                <a:latin typeface="+mn-ea"/>
                <a:cs typeface="굴림" pitchFamily="50" charset="-127"/>
              </a:rPr>
              <a:t>  </a:t>
            </a:r>
            <a:endParaRPr kumimoji="1" lang="ko-KR" altLang="en-US" sz="1600" b="1" dirty="0" smtClean="0">
              <a:latin typeface="+mn-ea"/>
              <a:cs typeface="굴림" pitchFamily="50" charset="-127"/>
            </a:endParaRPr>
          </a:p>
          <a:p>
            <a:pPr lvl="0" eaLnBrk="0" fontAlgn="base" latinLnBrk="0" hangingPunct="0">
              <a:spcBef>
                <a:spcPct val="0"/>
              </a:spcBef>
              <a:spcAft>
                <a:spcPct val="0"/>
              </a:spcAft>
            </a:pPr>
            <a:r>
              <a:rPr kumimoji="1" lang="ko-KR" altLang="en-US" sz="1600" b="1" dirty="0" smtClean="0">
                <a:solidFill>
                  <a:srgbClr val="000000"/>
                </a:solidFill>
                <a:latin typeface="+mn-ea"/>
                <a:cs typeface="굴림" pitchFamily="50" charset="-127"/>
              </a:rPr>
              <a:t>  ○ 비난이나 제약을 받지 않고 시설운영과 서비스에 대한 개인적 견해와 불평을</a:t>
            </a:r>
            <a:r>
              <a:rPr kumimoji="1" lang="en-US" altLang="ko-KR" sz="1600" b="1" dirty="0" smtClean="0">
                <a:solidFill>
                  <a:srgbClr val="000000"/>
                </a:solidFill>
                <a:latin typeface="+mn-ea"/>
                <a:cs typeface="굴림" pitchFamily="50" charset="-127"/>
              </a:rPr>
              <a:t> </a:t>
            </a:r>
            <a:r>
              <a:rPr kumimoji="1" lang="ko-KR" altLang="en-US" sz="1600" b="1" dirty="0" smtClean="0">
                <a:solidFill>
                  <a:srgbClr val="000000"/>
                </a:solidFill>
                <a:latin typeface="+mn-ea"/>
                <a:cs typeface="굴림" pitchFamily="50" charset="-127"/>
              </a:rPr>
              <a:t>표현하고 이의</a:t>
            </a:r>
            <a:endParaRPr kumimoji="1" lang="en-US" altLang="ko-KR" sz="1600" b="1" dirty="0" smtClean="0">
              <a:solidFill>
                <a:srgbClr val="000000"/>
              </a:solidFill>
              <a:latin typeface="+mn-ea"/>
              <a:cs typeface="굴림" pitchFamily="50" charset="-127"/>
            </a:endParaRPr>
          </a:p>
          <a:p>
            <a:pPr lvl="0" eaLnBrk="0" fontAlgn="base" latinLnBrk="0" hangingPunct="0">
              <a:spcBef>
                <a:spcPct val="0"/>
              </a:spcBef>
              <a:spcAft>
                <a:spcPct val="0"/>
              </a:spcAft>
            </a:pPr>
            <a:endParaRPr kumimoji="1" lang="en-US" altLang="ko-KR" sz="1600" b="1" dirty="0" smtClean="0">
              <a:solidFill>
                <a:srgbClr val="000000"/>
              </a:solidFill>
              <a:latin typeface="+mn-ea"/>
              <a:cs typeface="굴림" pitchFamily="50" charset="-127"/>
            </a:endParaRPr>
          </a:p>
          <a:p>
            <a:pPr lvl="0" eaLnBrk="0" fontAlgn="base" latinLnBrk="0" hangingPunct="0">
              <a:spcBef>
                <a:spcPct val="0"/>
              </a:spcBef>
              <a:spcAft>
                <a:spcPct val="0"/>
              </a:spcAft>
            </a:pPr>
            <a:r>
              <a:rPr kumimoji="1" lang="ko-KR" altLang="en-US" sz="1600" b="1" dirty="0" smtClean="0">
                <a:solidFill>
                  <a:srgbClr val="000000"/>
                </a:solidFill>
                <a:latin typeface="+mn-ea"/>
                <a:cs typeface="굴림" pitchFamily="50" charset="-127"/>
              </a:rPr>
              <a:t>      해결을 요구할 권리</a:t>
            </a:r>
            <a:endParaRPr kumimoji="1" lang="ko-KR" altLang="en-US" sz="1600" b="1" dirty="0" smtClean="0">
              <a:latin typeface="+mn-ea"/>
              <a:cs typeface="굴림" pitchFamily="50" charset="-127"/>
            </a:endParaRPr>
          </a:p>
          <a:p>
            <a:pPr lvl="0" eaLnBrk="0" fontAlgn="base" latinLnBrk="0" hangingPunct="0">
              <a:spcBef>
                <a:spcPct val="0"/>
              </a:spcBef>
              <a:spcAft>
                <a:spcPct val="0"/>
              </a:spcAft>
            </a:pPr>
            <a:r>
              <a:rPr kumimoji="1" lang="ko-KR" altLang="en-US" sz="1600" b="1" dirty="0" smtClean="0">
                <a:solidFill>
                  <a:srgbClr val="000000"/>
                </a:solidFill>
                <a:latin typeface="+mn-ea"/>
                <a:cs typeface="굴림" pitchFamily="50" charset="-127"/>
              </a:rPr>
              <a:t>  </a:t>
            </a:r>
            <a:endParaRPr kumimoji="1" lang="ko-KR" altLang="en-US" sz="1600" b="1" dirty="0" smtClean="0">
              <a:latin typeface="+mn-ea"/>
              <a:cs typeface="굴림" pitchFamily="50" charset="-127"/>
            </a:endParaRPr>
          </a:p>
          <a:p>
            <a:pPr lvl="0" eaLnBrk="0" fontAlgn="base" latinLnBrk="0" hangingPunct="0">
              <a:spcBef>
                <a:spcPct val="0"/>
              </a:spcBef>
              <a:spcAft>
                <a:spcPct val="0"/>
              </a:spcAft>
            </a:pPr>
            <a:r>
              <a:rPr kumimoji="1" lang="ko-KR" altLang="en-US" sz="1600" b="1" dirty="0" smtClean="0">
                <a:solidFill>
                  <a:srgbClr val="000000"/>
                </a:solidFill>
                <a:latin typeface="+mn-ea"/>
                <a:cs typeface="굴림" pitchFamily="50" charset="-127"/>
              </a:rPr>
              <a:t>  ○ 시설 </a:t>
            </a:r>
            <a:r>
              <a:rPr kumimoji="1" lang="ko-KR" altLang="en-US" sz="1600" b="1" dirty="0" err="1" smtClean="0">
                <a:solidFill>
                  <a:srgbClr val="000000"/>
                </a:solidFill>
                <a:latin typeface="+mn-ea"/>
                <a:cs typeface="굴림" pitchFamily="50" charset="-127"/>
              </a:rPr>
              <a:t>입퇴소</a:t>
            </a:r>
            <a:r>
              <a:rPr kumimoji="1" lang="en-US" altLang="ko-KR" sz="1600" b="1" dirty="0" smtClean="0">
                <a:solidFill>
                  <a:srgbClr val="000000"/>
                </a:solidFill>
                <a:latin typeface="+mn-ea"/>
                <a:cs typeface="굴림" pitchFamily="50" charset="-127"/>
              </a:rPr>
              <a:t>, </a:t>
            </a:r>
            <a:r>
              <a:rPr kumimoji="1" lang="ko-KR" altLang="en-US" sz="1600" b="1" dirty="0" smtClean="0">
                <a:solidFill>
                  <a:srgbClr val="000000"/>
                </a:solidFill>
                <a:latin typeface="+mn-ea"/>
                <a:cs typeface="굴림" pitchFamily="50" charset="-127"/>
              </a:rPr>
              <a:t>일상생활</a:t>
            </a:r>
            <a:r>
              <a:rPr kumimoji="1" lang="en-US" altLang="ko-KR" sz="1600" b="1" dirty="0" smtClean="0">
                <a:solidFill>
                  <a:srgbClr val="000000"/>
                </a:solidFill>
                <a:latin typeface="+mn-ea"/>
                <a:cs typeface="굴림" pitchFamily="50" charset="-127"/>
              </a:rPr>
              <a:t>, </a:t>
            </a:r>
            <a:r>
              <a:rPr kumimoji="1" lang="ko-KR" altLang="en-US" sz="1600" b="1" dirty="0" smtClean="0">
                <a:solidFill>
                  <a:srgbClr val="000000"/>
                </a:solidFill>
                <a:latin typeface="+mn-ea"/>
                <a:cs typeface="굴림" pitchFamily="50" charset="-127"/>
              </a:rPr>
              <a:t>서비스 이용</a:t>
            </a:r>
            <a:r>
              <a:rPr kumimoji="1" lang="en-US" altLang="ko-KR" sz="1600" b="1" dirty="0" smtClean="0">
                <a:solidFill>
                  <a:srgbClr val="000000"/>
                </a:solidFill>
                <a:latin typeface="+mn-ea"/>
                <a:cs typeface="굴림" pitchFamily="50" charset="-127"/>
              </a:rPr>
              <a:t>, </a:t>
            </a:r>
            <a:r>
              <a:rPr kumimoji="1" lang="ko-KR" altLang="en-US" sz="1600" b="1" dirty="0" smtClean="0">
                <a:solidFill>
                  <a:srgbClr val="000000"/>
                </a:solidFill>
                <a:latin typeface="+mn-ea"/>
                <a:cs typeface="굴림" pitchFamily="50" charset="-127"/>
              </a:rPr>
              <a:t>제반 시설활동 참여 등 개인의 삶에 영향을</a:t>
            </a:r>
            <a:r>
              <a:rPr kumimoji="1" lang="en-US" altLang="ko-KR" sz="1600" b="1" dirty="0" smtClean="0">
                <a:solidFill>
                  <a:srgbClr val="000000"/>
                </a:solidFill>
                <a:latin typeface="+mn-ea"/>
                <a:cs typeface="굴림" pitchFamily="50" charset="-127"/>
              </a:rPr>
              <a:t> </a:t>
            </a:r>
            <a:r>
              <a:rPr kumimoji="1" lang="ko-KR" altLang="en-US" sz="1600" b="1" dirty="0" smtClean="0">
                <a:solidFill>
                  <a:srgbClr val="000000"/>
                </a:solidFill>
                <a:latin typeface="+mn-ea"/>
                <a:cs typeface="굴림" pitchFamily="50" charset="-127"/>
              </a:rPr>
              <a:t>미치는 모든</a:t>
            </a:r>
            <a:endParaRPr kumimoji="1" lang="en-US" altLang="ko-KR" sz="1600" b="1" dirty="0" smtClean="0">
              <a:solidFill>
                <a:srgbClr val="000000"/>
              </a:solidFill>
              <a:latin typeface="+mn-ea"/>
              <a:cs typeface="굴림" pitchFamily="50" charset="-127"/>
            </a:endParaRPr>
          </a:p>
          <a:p>
            <a:pPr lvl="0" eaLnBrk="0" fontAlgn="base" latinLnBrk="0" hangingPunct="0">
              <a:spcBef>
                <a:spcPct val="0"/>
              </a:spcBef>
              <a:spcAft>
                <a:spcPct val="0"/>
              </a:spcAft>
            </a:pPr>
            <a:endParaRPr kumimoji="1" lang="en-US" altLang="ko-KR" sz="1600" b="1" dirty="0" smtClean="0">
              <a:solidFill>
                <a:srgbClr val="000000"/>
              </a:solidFill>
              <a:latin typeface="+mn-ea"/>
              <a:cs typeface="굴림" pitchFamily="50" charset="-127"/>
            </a:endParaRPr>
          </a:p>
          <a:p>
            <a:pPr lvl="0" eaLnBrk="0" fontAlgn="base" latinLnBrk="0" hangingPunct="0">
              <a:spcBef>
                <a:spcPct val="0"/>
              </a:spcBef>
              <a:spcAft>
                <a:spcPct val="0"/>
              </a:spcAft>
            </a:pPr>
            <a:r>
              <a:rPr kumimoji="1" lang="en-US" altLang="ko-KR" sz="1600" b="1" dirty="0" smtClean="0">
                <a:solidFill>
                  <a:srgbClr val="000000"/>
                </a:solidFill>
                <a:latin typeface="+mn-ea"/>
                <a:cs typeface="굴림" pitchFamily="50" charset="-127"/>
              </a:rPr>
              <a:t>     </a:t>
            </a:r>
            <a:r>
              <a:rPr kumimoji="1" lang="ko-KR" altLang="en-US" sz="1600" b="1" dirty="0" smtClean="0">
                <a:solidFill>
                  <a:srgbClr val="000000"/>
                </a:solidFill>
                <a:latin typeface="+mn-ea"/>
                <a:cs typeface="굴림" pitchFamily="50" charset="-127"/>
              </a:rPr>
              <a:t> 부분에서 정보에 접근하고 자기결정권을 행사할 권리</a:t>
            </a:r>
            <a:endParaRPr kumimoji="1" lang="en-US" altLang="ko-KR" sz="1600" b="1" dirty="0" smtClean="0">
              <a:solidFill>
                <a:srgbClr val="000000"/>
              </a:solidFill>
              <a:latin typeface="+mn-ea"/>
              <a:cs typeface="굴림" pitchFamily="50" charset="-127"/>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1051248" y="1017036"/>
            <a:ext cx="9333723" cy="4662815"/>
          </a:xfrm>
          <a:prstGeom prst="rect">
            <a:avLst/>
          </a:prstGeom>
        </p:spPr>
        <p:txBody>
          <a:bodyPr wrap="square">
            <a:spAutoFit/>
          </a:bodyPr>
          <a:lstStyle/>
          <a:p>
            <a:pPr fontAlgn="base"/>
            <a:endParaRPr lang="ko-KR" altLang="en-US" dirty="0" smtClean="0"/>
          </a:p>
          <a:p>
            <a:pPr fontAlgn="base"/>
            <a:r>
              <a:rPr lang="en-US" altLang="ko-KR" dirty="0" smtClean="0"/>
              <a:t>. </a:t>
            </a:r>
          </a:p>
          <a:p>
            <a:pPr fontAlgn="base"/>
            <a:endParaRPr lang="ko-KR" altLang="en-US" dirty="0" smtClean="0"/>
          </a:p>
          <a:p>
            <a:pPr fontAlgn="base">
              <a:lnSpc>
                <a:spcPct val="150000"/>
              </a:lnSpc>
            </a:pPr>
            <a:r>
              <a:rPr lang="en-US" altLang="ko-KR" dirty="0" smtClean="0"/>
              <a:t>Ⅰ. </a:t>
            </a:r>
            <a:r>
              <a:rPr lang="ko-KR" altLang="en-US" dirty="0" smtClean="0"/>
              <a:t>시설 생활노인 인권보호지침</a:t>
            </a:r>
          </a:p>
          <a:p>
            <a:pPr fontAlgn="base">
              <a:lnSpc>
                <a:spcPct val="150000"/>
              </a:lnSpc>
              <a:buFont typeface="Arial" pitchFamily="34" charset="0"/>
              <a:buChar char="•"/>
            </a:pPr>
            <a:r>
              <a:rPr lang="ko-KR" altLang="en-US" dirty="0" smtClean="0"/>
              <a:t> 개별화된 서비스를 제공받고 선택할 수 있는 권리</a:t>
            </a:r>
          </a:p>
          <a:p>
            <a:pPr fontAlgn="base">
              <a:lnSpc>
                <a:spcPct val="150000"/>
              </a:lnSpc>
              <a:buFont typeface="Arial" pitchFamily="34" charset="0"/>
              <a:buChar char="•"/>
            </a:pPr>
            <a:r>
              <a:rPr lang="ko-KR" altLang="en-US" dirty="0" smtClean="0"/>
              <a:t> </a:t>
            </a:r>
            <a:r>
              <a:rPr lang="ko-KR" altLang="en-US" dirty="0" err="1" smtClean="0"/>
              <a:t>생활실에</a:t>
            </a:r>
            <a:r>
              <a:rPr lang="ko-KR" altLang="en-US" dirty="0" smtClean="0"/>
              <a:t> </a:t>
            </a:r>
            <a:r>
              <a:rPr lang="ko-KR" altLang="en-US" dirty="0" smtClean="0">
                <a:solidFill>
                  <a:srgbClr val="FF0000"/>
                </a:solidFill>
              </a:rPr>
              <a:t>노인 개인 물품을 설치 또는 이용하는 </a:t>
            </a:r>
            <a:r>
              <a:rPr lang="ko-KR" altLang="en-US" dirty="0" smtClean="0"/>
              <a:t>것을 허용해야 한다</a:t>
            </a:r>
            <a:r>
              <a:rPr lang="en-US" altLang="ko-KR" dirty="0" smtClean="0"/>
              <a:t>.</a:t>
            </a:r>
            <a:endParaRPr lang="ko-KR" altLang="en-US" dirty="0" smtClean="0"/>
          </a:p>
          <a:p>
            <a:pPr fontAlgn="base">
              <a:lnSpc>
                <a:spcPct val="150000"/>
              </a:lnSpc>
              <a:buFont typeface="Arial" pitchFamily="34" charset="0"/>
              <a:buChar char="•"/>
            </a:pPr>
            <a:r>
              <a:rPr lang="ko-KR" altLang="en-US" dirty="0" smtClean="0"/>
              <a:t> 개인적 </a:t>
            </a:r>
            <a:r>
              <a:rPr lang="ko-KR" altLang="en-US" dirty="0" smtClean="0">
                <a:solidFill>
                  <a:srgbClr val="FF0000"/>
                </a:solidFill>
              </a:rPr>
              <a:t>생활스타일</a:t>
            </a:r>
            <a:r>
              <a:rPr lang="en-US" altLang="ko-KR" dirty="0" smtClean="0">
                <a:solidFill>
                  <a:srgbClr val="FF0000"/>
                </a:solidFill>
              </a:rPr>
              <a:t>(</a:t>
            </a:r>
            <a:r>
              <a:rPr lang="ko-KR" altLang="en-US" dirty="0" smtClean="0">
                <a:solidFill>
                  <a:srgbClr val="FF0000"/>
                </a:solidFill>
              </a:rPr>
              <a:t>헤어스타일</a:t>
            </a:r>
            <a:r>
              <a:rPr lang="en-US" altLang="ko-KR" dirty="0" smtClean="0">
                <a:solidFill>
                  <a:srgbClr val="FF0000"/>
                </a:solidFill>
              </a:rPr>
              <a:t>, </a:t>
            </a:r>
            <a:r>
              <a:rPr lang="ko-KR" altLang="en-US" dirty="0" smtClean="0">
                <a:solidFill>
                  <a:srgbClr val="FF0000"/>
                </a:solidFill>
              </a:rPr>
              <a:t>의복 등</a:t>
            </a:r>
            <a:r>
              <a:rPr lang="en-US" altLang="ko-KR" dirty="0" smtClean="0">
                <a:solidFill>
                  <a:srgbClr val="FF0000"/>
                </a:solidFill>
              </a:rPr>
              <a:t>)</a:t>
            </a:r>
            <a:r>
              <a:rPr lang="ko-KR" altLang="en-US" dirty="0" smtClean="0">
                <a:solidFill>
                  <a:srgbClr val="FF0000"/>
                </a:solidFill>
              </a:rPr>
              <a:t>을 선택하거나 결정할 </a:t>
            </a:r>
            <a:r>
              <a:rPr lang="ko-KR" altLang="en-US" dirty="0" smtClean="0"/>
              <a:t>수 있는 권리를 보장</a:t>
            </a:r>
            <a:endParaRPr lang="en-US" altLang="ko-KR" dirty="0" smtClean="0"/>
          </a:p>
          <a:p>
            <a:pPr fontAlgn="base">
              <a:lnSpc>
                <a:spcPct val="150000"/>
              </a:lnSpc>
            </a:pPr>
            <a:r>
              <a:rPr lang="en-US" altLang="ko-KR" dirty="0" smtClean="0"/>
              <a:t>    </a:t>
            </a:r>
            <a:r>
              <a:rPr lang="ko-KR" altLang="en-US" dirty="0" smtClean="0"/>
              <a:t>   해야 한다</a:t>
            </a:r>
            <a:r>
              <a:rPr lang="en-US" altLang="ko-KR" dirty="0" smtClean="0"/>
              <a:t>.</a:t>
            </a:r>
            <a:endParaRPr lang="ko-KR" altLang="en-US" dirty="0" smtClean="0"/>
          </a:p>
          <a:p>
            <a:pPr fontAlgn="base">
              <a:lnSpc>
                <a:spcPct val="150000"/>
              </a:lnSpc>
              <a:buFont typeface="Arial" pitchFamily="34" charset="0"/>
              <a:buChar char="•"/>
            </a:pPr>
            <a:r>
              <a:rPr lang="ko-KR" altLang="en-US" dirty="0" smtClean="0"/>
              <a:t> 존엄한 존재로 대우 받을 권리</a:t>
            </a:r>
          </a:p>
          <a:p>
            <a:pPr fontAlgn="base">
              <a:lnSpc>
                <a:spcPct val="150000"/>
              </a:lnSpc>
              <a:buFont typeface="Arial" pitchFamily="34" charset="0"/>
              <a:buChar char="•"/>
            </a:pPr>
            <a:r>
              <a:rPr lang="ko-KR" altLang="en-US" dirty="0" smtClean="0"/>
              <a:t> 생활노인</a:t>
            </a:r>
            <a:r>
              <a:rPr lang="en-US" altLang="ko-KR" dirty="0" smtClean="0"/>
              <a:t>, </a:t>
            </a:r>
            <a:r>
              <a:rPr lang="ko-KR" altLang="en-US" dirty="0" smtClean="0"/>
              <a:t>가족</a:t>
            </a:r>
            <a:r>
              <a:rPr lang="en-US" altLang="ko-KR" dirty="0" smtClean="0"/>
              <a:t>, </a:t>
            </a:r>
            <a:r>
              <a:rPr lang="ko-KR" altLang="en-US" dirty="0" err="1" smtClean="0"/>
              <a:t>시설장</a:t>
            </a:r>
            <a:r>
              <a:rPr lang="en-US" altLang="ko-KR" dirty="0" smtClean="0"/>
              <a:t>, </a:t>
            </a:r>
            <a:r>
              <a:rPr lang="ko-KR" altLang="en-US" dirty="0" smtClean="0"/>
              <a:t>종사자는 </a:t>
            </a:r>
            <a:r>
              <a:rPr lang="ko-KR" altLang="en-US" dirty="0" smtClean="0">
                <a:solidFill>
                  <a:srgbClr val="FF0000"/>
                </a:solidFill>
              </a:rPr>
              <a:t>상호 존엄성을 인정하고 존경과 예의로 </a:t>
            </a:r>
            <a:r>
              <a:rPr lang="ko-KR" altLang="en-US" dirty="0" smtClean="0"/>
              <a:t>대하며</a:t>
            </a:r>
            <a:r>
              <a:rPr lang="en-US" altLang="ko-KR" dirty="0" smtClean="0"/>
              <a:t>,     </a:t>
            </a:r>
          </a:p>
          <a:p>
            <a:pPr fontAlgn="base">
              <a:lnSpc>
                <a:spcPct val="150000"/>
              </a:lnSpc>
            </a:pPr>
            <a:r>
              <a:rPr lang="en-US" altLang="ko-KR" dirty="0" smtClean="0"/>
              <a:t>        </a:t>
            </a:r>
            <a:r>
              <a:rPr lang="ko-KR" altLang="en-US" dirty="0" smtClean="0"/>
              <a:t>막말</a:t>
            </a:r>
            <a:r>
              <a:rPr lang="en-US" altLang="ko-KR" dirty="0" smtClean="0"/>
              <a:t>, </a:t>
            </a:r>
            <a:r>
              <a:rPr lang="ko-KR" altLang="en-US" dirty="0" smtClean="0"/>
              <a:t>부당한 요구를 하지 않는 등 시설의 윤리적 기준을 준수해야 한다</a:t>
            </a:r>
            <a:r>
              <a:rPr lang="en-US" altLang="ko-KR" dirty="0" smtClean="0"/>
              <a:t>.</a:t>
            </a:r>
            <a:endParaRPr lang="ko-KR" altLang="en-US" dirty="0" smtClean="0"/>
          </a:p>
          <a:p>
            <a:pPr fontAlgn="base">
              <a:lnSpc>
                <a:spcPct val="150000"/>
              </a:lnSpc>
              <a:buFont typeface="Arial" pitchFamily="34" charset="0"/>
              <a:buChar char="•"/>
            </a:pPr>
            <a:r>
              <a:rPr lang="ko-KR" altLang="en-US" dirty="0" smtClean="0"/>
              <a:t> 시설 내･외부 활동 및 사회적 관계에 참여할 권리</a:t>
            </a:r>
            <a:endParaRPr lang="ko-KR" altLang="en-US" dirty="0"/>
          </a:p>
        </p:txBody>
      </p:sp>
      <p:sp>
        <p:nvSpPr>
          <p:cNvPr id="7" name="직사각형 6"/>
          <p:cNvSpPr/>
          <p:nvPr/>
        </p:nvSpPr>
        <p:spPr>
          <a:xfrm>
            <a:off x="603380" y="137684"/>
            <a:ext cx="6096000" cy="1338828"/>
          </a:xfrm>
          <a:prstGeom prst="rect">
            <a:avLst/>
          </a:prstGeom>
        </p:spPr>
        <p:txBody>
          <a:bodyPr>
            <a:spAutoFit/>
          </a:bodyPr>
          <a:lstStyle/>
          <a:p>
            <a:pPr fontAlgn="base">
              <a:lnSpc>
                <a:spcPct val="150000"/>
              </a:lnSpc>
            </a:pPr>
            <a:r>
              <a:rPr lang="en-US" dirty="0" smtClean="0"/>
              <a:t>2020 </a:t>
            </a:r>
            <a:r>
              <a:rPr lang="en-US" dirty="0" err="1" smtClean="0"/>
              <a:t>노인보건</a:t>
            </a:r>
            <a:r>
              <a:rPr lang="en-US" dirty="0" smtClean="0"/>
              <a:t> </a:t>
            </a:r>
            <a:r>
              <a:rPr lang="en-US" dirty="0" err="1" smtClean="0"/>
              <a:t>복지</a:t>
            </a:r>
            <a:r>
              <a:rPr lang="en-US" dirty="0" smtClean="0"/>
              <a:t> </a:t>
            </a:r>
            <a:r>
              <a:rPr lang="en-US" dirty="0" err="1" smtClean="0"/>
              <a:t>사업</a:t>
            </a:r>
            <a:r>
              <a:rPr lang="en-US" dirty="0" smtClean="0"/>
              <a:t> </a:t>
            </a:r>
            <a:r>
              <a:rPr lang="en-US" dirty="0" err="1" smtClean="0"/>
              <a:t>안내</a:t>
            </a:r>
            <a:r>
              <a:rPr lang="en-US" dirty="0" smtClean="0"/>
              <a:t>(</a:t>
            </a:r>
            <a:r>
              <a:rPr lang="en-US" dirty="0" err="1" smtClean="0"/>
              <a:t>보건복지부</a:t>
            </a:r>
            <a:r>
              <a:rPr lang="en-US" dirty="0" smtClean="0"/>
              <a:t>) </a:t>
            </a:r>
          </a:p>
          <a:p>
            <a:pPr fontAlgn="base">
              <a:lnSpc>
                <a:spcPct val="150000"/>
              </a:lnSpc>
            </a:pPr>
            <a:r>
              <a:rPr lang="en-US" dirty="0" smtClean="0"/>
              <a:t>         2. </a:t>
            </a:r>
            <a:r>
              <a:rPr lang="en-US" dirty="0" err="1" smtClean="0"/>
              <a:t>노인요양</a:t>
            </a:r>
            <a:r>
              <a:rPr lang="en-US" dirty="0" smtClean="0"/>
              <a:t> </a:t>
            </a:r>
          </a:p>
          <a:p>
            <a:pPr fontAlgn="base">
              <a:lnSpc>
                <a:spcPct val="150000"/>
              </a:lnSpc>
            </a:pPr>
            <a:r>
              <a:rPr lang="en-US" dirty="0" smtClean="0"/>
              <a:t>         2-5. </a:t>
            </a:r>
            <a:r>
              <a:rPr lang="en-US" dirty="0" err="1" smtClean="0"/>
              <a:t>노인복지시설</a:t>
            </a:r>
            <a:r>
              <a:rPr lang="en-US" dirty="0" smtClean="0"/>
              <a:t> </a:t>
            </a:r>
            <a:r>
              <a:rPr lang="en-US" dirty="0" err="1" smtClean="0"/>
              <a:t>인권보호</a:t>
            </a:r>
            <a:r>
              <a:rPr lang="en-US" dirty="0" smtClean="0"/>
              <a:t> 및 </a:t>
            </a:r>
            <a:r>
              <a:rPr lang="en-US" dirty="0" err="1" smtClean="0"/>
              <a:t>안전관리지침</a:t>
            </a:r>
            <a:r>
              <a:rPr lang="en-US" dirty="0" smtClean="0"/>
              <a:t> </a:t>
            </a:r>
            <a:r>
              <a:rPr lang="en-US" dirty="0" err="1" smtClean="0"/>
              <a:t>참조</a:t>
            </a:r>
            <a:endParaRPr lang="en-US" dirty="0"/>
          </a:p>
        </p:txBody>
      </p:sp>
      <p:sp>
        <p:nvSpPr>
          <p:cNvPr id="8" name="오른쪽 화살표 7"/>
          <p:cNvSpPr/>
          <p:nvPr/>
        </p:nvSpPr>
        <p:spPr>
          <a:xfrm>
            <a:off x="1250302" y="2593910"/>
            <a:ext cx="5225143" cy="839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오른쪽 화살표 8"/>
          <p:cNvSpPr/>
          <p:nvPr/>
        </p:nvSpPr>
        <p:spPr>
          <a:xfrm>
            <a:off x="1240971" y="4264090"/>
            <a:ext cx="3284376" cy="839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905678" y="2549721"/>
            <a:ext cx="10151705" cy="3831818"/>
          </a:xfrm>
          <a:prstGeom prst="rect">
            <a:avLst/>
          </a:prstGeom>
        </p:spPr>
        <p:txBody>
          <a:bodyPr wrap="square">
            <a:spAutoFit/>
          </a:bodyPr>
          <a:lstStyle/>
          <a:p>
            <a:pPr fontAlgn="base">
              <a:lnSpc>
                <a:spcPct val="150000"/>
              </a:lnSpc>
              <a:buFont typeface="Arial" pitchFamily="34" charset="0"/>
              <a:buChar char="•"/>
            </a:pPr>
            <a:r>
              <a:rPr lang="ko-KR" altLang="en-US" dirty="0" smtClean="0"/>
              <a:t> 다른 생활노인의 권리를 침해하지 않는 범위 내에서 </a:t>
            </a:r>
            <a:r>
              <a:rPr lang="ko-KR" altLang="en-US" b="1" dirty="0" smtClean="0">
                <a:solidFill>
                  <a:srgbClr val="FF0000"/>
                </a:solidFill>
              </a:rPr>
              <a:t>자신의 의사에 따라 시설 내부의 다양한     </a:t>
            </a:r>
            <a:endParaRPr lang="en-US" altLang="ko-KR" b="1" dirty="0" smtClean="0">
              <a:solidFill>
                <a:srgbClr val="FF0000"/>
              </a:solidFill>
            </a:endParaRPr>
          </a:p>
          <a:p>
            <a:pPr fontAlgn="base">
              <a:lnSpc>
                <a:spcPct val="150000"/>
              </a:lnSpc>
            </a:pPr>
            <a:r>
              <a:rPr lang="ko-KR" altLang="en-US" b="1" dirty="0" smtClean="0">
                <a:solidFill>
                  <a:srgbClr val="FF0000"/>
                </a:solidFill>
              </a:rPr>
              <a:t>  서비스</a:t>
            </a:r>
            <a:r>
              <a:rPr lang="en-US" altLang="ko-KR" b="1" dirty="0" smtClean="0">
                <a:solidFill>
                  <a:srgbClr val="FF0000"/>
                </a:solidFill>
              </a:rPr>
              <a:t>, </a:t>
            </a:r>
            <a:r>
              <a:rPr lang="ko-KR" altLang="en-US" b="1" dirty="0" smtClean="0">
                <a:solidFill>
                  <a:srgbClr val="FF0000"/>
                </a:solidFill>
              </a:rPr>
              <a:t>여가</a:t>
            </a:r>
            <a:r>
              <a:rPr lang="en-US" altLang="ko-KR" b="1" dirty="0" smtClean="0">
                <a:solidFill>
                  <a:srgbClr val="FF0000"/>
                </a:solidFill>
              </a:rPr>
              <a:t>, </a:t>
            </a:r>
            <a:r>
              <a:rPr lang="ko-KR" altLang="en-US" b="1" dirty="0" smtClean="0">
                <a:solidFill>
                  <a:srgbClr val="FF0000"/>
                </a:solidFill>
              </a:rPr>
              <a:t>문화 활동에 참여할 수 있는 기회를 부여 </a:t>
            </a:r>
            <a:r>
              <a:rPr lang="ko-KR" altLang="en-US" dirty="0" err="1" smtClean="0"/>
              <a:t>해야한다</a:t>
            </a:r>
            <a:r>
              <a:rPr lang="en-US" altLang="ko-KR" dirty="0" smtClean="0"/>
              <a:t>.</a:t>
            </a:r>
            <a:endParaRPr lang="ko-KR" altLang="en-US" dirty="0" smtClean="0"/>
          </a:p>
          <a:p>
            <a:pPr fontAlgn="base">
              <a:lnSpc>
                <a:spcPct val="150000"/>
              </a:lnSpc>
              <a:buFont typeface="Arial" pitchFamily="34" charset="0"/>
              <a:buChar char="•"/>
            </a:pPr>
            <a:r>
              <a:rPr lang="ko-KR" altLang="en-US" dirty="0" smtClean="0"/>
              <a:t> 시설 외부의 건강</a:t>
            </a:r>
            <a:r>
              <a:rPr lang="en-US" altLang="ko-KR" dirty="0" smtClean="0"/>
              <a:t>, </a:t>
            </a:r>
            <a:r>
              <a:rPr lang="ko-KR" altLang="en-US" dirty="0" smtClean="0"/>
              <a:t>사회</a:t>
            </a:r>
            <a:r>
              <a:rPr lang="en-US" altLang="ko-KR" dirty="0" smtClean="0"/>
              <a:t>, </a:t>
            </a:r>
            <a:r>
              <a:rPr lang="ko-KR" altLang="en-US" dirty="0" smtClean="0"/>
              <a:t>법률</a:t>
            </a:r>
            <a:r>
              <a:rPr lang="en-US" altLang="ko-KR" dirty="0" smtClean="0"/>
              <a:t>, </a:t>
            </a:r>
            <a:r>
              <a:rPr lang="ko-KR" altLang="en-US" dirty="0" smtClean="0"/>
              <a:t>또는 다른 서비스 기관의 이용을 적극적으로 조장하고</a:t>
            </a:r>
            <a:r>
              <a:rPr lang="en-US" altLang="ko-KR" dirty="0" smtClean="0"/>
              <a:t>, </a:t>
            </a:r>
            <a:r>
              <a:rPr lang="ko-KR" altLang="en-US" dirty="0" err="1" smtClean="0"/>
              <a:t>필요시</a:t>
            </a:r>
            <a:r>
              <a:rPr lang="ko-KR" altLang="en-US" dirty="0" smtClean="0"/>
              <a:t> </a:t>
            </a:r>
            <a:endParaRPr lang="en-US" altLang="ko-KR" dirty="0" smtClean="0"/>
          </a:p>
          <a:p>
            <a:pPr fontAlgn="base">
              <a:lnSpc>
                <a:spcPct val="150000"/>
              </a:lnSpc>
            </a:pPr>
            <a:r>
              <a:rPr lang="en-US" altLang="ko-KR" dirty="0" smtClean="0"/>
              <a:t>   </a:t>
            </a:r>
            <a:r>
              <a:rPr lang="ko-KR" altLang="en-US" dirty="0" smtClean="0"/>
              <a:t>지역사회 서비스를 연계하여야 한다</a:t>
            </a:r>
            <a:r>
              <a:rPr lang="en-US" altLang="ko-KR" dirty="0" smtClean="0"/>
              <a:t>.</a:t>
            </a:r>
            <a:endParaRPr lang="ko-KR" altLang="en-US" dirty="0" smtClean="0"/>
          </a:p>
          <a:p>
            <a:pPr fontAlgn="base">
              <a:lnSpc>
                <a:spcPct val="150000"/>
              </a:lnSpc>
              <a:buFont typeface="Arial" pitchFamily="34" charset="0"/>
              <a:buChar char="•"/>
            </a:pPr>
            <a:r>
              <a:rPr lang="ko-KR" altLang="en-US" dirty="0" smtClean="0"/>
              <a:t> 노인이 원치 않는 경우를 제외하고는 </a:t>
            </a:r>
            <a:r>
              <a:rPr lang="ko-KR" altLang="en-US" dirty="0" smtClean="0">
                <a:solidFill>
                  <a:srgbClr val="FF0000"/>
                </a:solidFill>
              </a:rPr>
              <a:t>면회나 방문객을 거부해서는 안 된다</a:t>
            </a:r>
            <a:r>
              <a:rPr lang="en-US" altLang="ko-KR" dirty="0" smtClean="0">
                <a:solidFill>
                  <a:srgbClr val="FF0000"/>
                </a:solidFill>
              </a:rPr>
              <a:t>.</a:t>
            </a:r>
          </a:p>
          <a:p>
            <a:pPr fontAlgn="base">
              <a:lnSpc>
                <a:spcPct val="150000"/>
              </a:lnSpc>
              <a:buFont typeface="Arial" pitchFamily="34" charset="0"/>
              <a:buChar char="•"/>
            </a:pPr>
            <a:r>
              <a:rPr lang="ko-KR" altLang="en-US" dirty="0" smtClean="0"/>
              <a:t> 노인의 </a:t>
            </a:r>
            <a:r>
              <a:rPr lang="ko-KR" altLang="en-US" dirty="0" smtClean="0">
                <a:solidFill>
                  <a:srgbClr val="FF0000"/>
                </a:solidFill>
              </a:rPr>
              <a:t>종교적 신념을 인정하고</a:t>
            </a:r>
            <a:r>
              <a:rPr lang="en-US" altLang="ko-KR" dirty="0" smtClean="0"/>
              <a:t>, </a:t>
            </a:r>
            <a:r>
              <a:rPr lang="ko-KR" altLang="en-US" dirty="0" smtClean="0"/>
              <a:t>특정 종교행사 참여 강요 등 종교적 신념의 변화를 목적으로 </a:t>
            </a:r>
            <a:endParaRPr lang="en-US" altLang="ko-KR" dirty="0" smtClean="0"/>
          </a:p>
          <a:p>
            <a:pPr fontAlgn="base">
              <a:lnSpc>
                <a:spcPct val="150000"/>
              </a:lnSpc>
            </a:pPr>
            <a:r>
              <a:rPr lang="en-US" altLang="ko-KR" dirty="0" smtClean="0"/>
              <a:t>   </a:t>
            </a:r>
            <a:r>
              <a:rPr lang="ko-KR" altLang="en-US" dirty="0" smtClean="0"/>
              <a:t>부적절한 영향력을 행사해서는 안 된다</a:t>
            </a:r>
            <a:r>
              <a:rPr lang="en-US" altLang="ko-KR" dirty="0" smtClean="0"/>
              <a:t>.</a:t>
            </a:r>
          </a:p>
          <a:p>
            <a:pPr fontAlgn="base">
              <a:lnSpc>
                <a:spcPct val="150000"/>
              </a:lnSpc>
              <a:buFont typeface="Arial" pitchFamily="34" charset="0"/>
              <a:buChar char="•"/>
            </a:pPr>
            <a:r>
              <a:rPr lang="en-US" altLang="ko-KR" dirty="0" smtClean="0"/>
              <a:t> </a:t>
            </a:r>
            <a:r>
              <a:rPr lang="ko-KR" altLang="en-US" dirty="0" smtClean="0"/>
              <a:t> 공간이 허용하는 한 </a:t>
            </a:r>
            <a:r>
              <a:rPr lang="ko-KR" altLang="en-US" dirty="0" smtClean="0">
                <a:solidFill>
                  <a:srgbClr val="FF0000"/>
                </a:solidFill>
              </a:rPr>
              <a:t>개인물품을 관리</a:t>
            </a:r>
            <a:r>
              <a:rPr lang="en-US" altLang="ko-KR" dirty="0" smtClean="0">
                <a:solidFill>
                  <a:srgbClr val="FF0000"/>
                </a:solidFill>
              </a:rPr>
              <a:t>·</a:t>
            </a:r>
            <a:r>
              <a:rPr lang="ko-KR" altLang="en-US" dirty="0" smtClean="0">
                <a:solidFill>
                  <a:srgbClr val="FF0000"/>
                </a:solidFill>
              </a:rPr>
              <a:t>보관하는 보안장치가 마련된 사물함 </a:t>
            </a:r>
            <a:r>
              <a:rPr lang="ko-KR" altLang="en-US" dirty="0" smtClean="0"/>
              <a:t>등을 개인에게 제공</a:t>
            </a:r>
            <a:endParaRPr lang="en-US" altLang="ko-KR" dirty="0" smtClean="0"/>
          </a:p>
          <a:p>
            <a:pPr fontAlgn="base">
              <a:lnSpc>
                <a:spcPct val="150000"/>
              </a:lnSpc>
            </a:pPr>
            <a:r>
              <a:rPr lang="en-US" altLang="ko-KR" dirty="0" smtClean="0"/>
              <a:t>  </a:t>
            </a:r>
            <a:r>
              <a:rPr lang="ko-KR" altLang="en-US" dirty="0" smtClean="0"/>
              <a:t>해야 한다</a:t>
            </a:r>
            <a:r>
              <a:rPr lang="en-US" altLang="ko-KR" dirty="0" smtClean="0"/>
              <a:t>.</a:t>
            </a:r>
            <a:endParaRPr lang="ko-KR" altLang="en-US" dirty="0"/>
          </a:p>
        </p:txBody>
      </p:sp>
      <p:sp>
        <p:nvSpPr>
          <p:cNvPr id="7" name="직사각형 6"/>
          <p:cNvSpPr/>
          <p:nvPr/>
        </p:nvSpPr>
        <p:spPr>
          <a:xfrm>
            <a:off x="-1" y="278660"/>
            <a:ext cx="11234058" cy="1338828"/>
          </a:xfrm>
          <a:prstGeom prst="rect">
            <a:avLst/>
          </a:prstGeom>
        </p:spPr>
        <p:txBody>
          <a:bodyPr wrap="square">
            <a:spAutoFit/>
          </a:bodyPr>
          <a:lstStyle/>
          <a:p>
            <a:pPr fontAlgn="base">
              <a:lnSpc>
                <a:spcPct val="150000"/>
              </a:lnSpc>
            </a:pPr>
            <a:r>
              <a:rPr lang="en-US" dirty="0" smtClean="0"/>
              <a:t>  2020 </a:t>
            </a:r>
            <a:r>
              <a:rPr lang="en-US" dirty="0" err="1" smtClean="0"/>
              <a:t>노인보건</a:t>
            </a:r>
            <a:r>
              <a:rPr lang="en-US" dirty="0" smtClean="0"/>
              <a:t> </a:t>
            </a:r>
            <a:r>
              <a:rPr lang="en-US" dirty="0" err="1" smtClean="0"/>
              <a:t>복지</a:t>
            </a:r>
            <a:r>
              <a:rPr lang="en-US" dirty="0" smtClean="0"/>
              <a:t> </a:t>
            </a:r>
            <a:r>
              <a:rPr lang="en-US" dirty="0" err="1" smtClean="0"/>
              <a:t>사업</a:t>
            </a:r>
            <a:r>
              <a:rPr lang="en-US" dirty="0" smtClean="0"/>
              <a:t> </a:t>
            </a:r>
            <a:r>
              <a:rPr lang="en-US" dirty="0" err="1" smtClean="0"/>
              <a:t>안내</a:t>
            </a:r>
            <a:r>
              <a:rPr lang="en-US" dirty="0" smtClean="0"/>
              <a:t>(</a:t>
            </a:r>
            <a:r>
              <a:rPr lang="en-US" dirty="0" err="1" smtClean="0"/>
              <a:t>보건복지부</a:t>
            </a:r>
            <a:r>
              <a:rPr lang="en-US" dirty="0" smtClean="0"/>
              <a:t>) </a:t>
            </a:r>
          </a:p>
          <a:p>
            <a:pPr fontAlgn="base">
              <a:lnSpc>
                <a:spcPct val="150000"/>
              </a:lnSpc>
            </a:pPr>
            <a:r>
              <a:rPr lang="en-US" dirty="0" smtClean="0"/>
              <a:t>         2. </a:t>
            </a:r>
            <a:r>
              <a:rPr lang="en-US" dirty="0" err="1" smtClean="0"/>
              <a:t>노인요양</a:t>
            </a:r>
            <a:r>
              <a:rPr lang="en-US" dirty="0" smtClean="0"/>
              <a:t> </a:t>
            </a:r>
          </a:p>
          <a:p>
            <a:pPr fontAlgn="base">
              <a:lnSpc>
                <a:spcPct val="150000"/>
              </a:lnSpc>
            </a:pPr>
            <a:r>
              <a:rPr lang="en-US" dirty="0" smtClean="0"/>
              <a:t>         2-5. </a:t>
            </a:r>
            <a:r>
              <a:rPr lang="en-US" dirty="0" err="1" smtClean="0"/>
              <a:t>노인복지시설</a:t>
            </a:r>
            <a:r>
              <a:rPr lang="en-US" dirty="0" smtClean="0"/>
              <a:t> </a:t>
            </a:r>
            <a:r>
              <a:rPr lang="en-US" dirty="0" err="1" smtClean="0"/>
              <a:t>인권보호</a:t>
            </a:r>
            <a:r>
              <a:rPr lang="en-US" dirty="0" smtClean="0"/>
              <a:t> 및 </a:t>
            </a:r>
            <a:r>
              <a:rPr lang="en-US" dirty="0" err="1" smtClean="0"/>
              <a:t>안전관리지침</a:t>
            </a:r>
            <a:r>
              <a:rPr lang="en-US" dirty="0" smtClean="0"/>
              <a:t> </a:t>
            </a:r>
            <a:r>
              <a:rPr lang="en-US" dirty="0" err="1" smtClean="0"/>
              <a:t>참조</a:t>
            </a:r>
            <a:endParaRPr lang="en-US" dirty="0" smtClean="0"/>
          </a:p>
        </p:txBody>
      </p:sp>
      <p:sp>
        <p:nvSpPr>
          <p:cNvPr id="8" name="직사각형 7"/>
          <p:cNvSpPr/>
          <p:nvPr/>
        </p:nvSpPr>
        <p:spPr>
          <a:xfrm>
            <a:off x="942577" y="2047581"/>
            <a:ext cx="5420074" cy="369332"/>
          </a:xfrm>
          <a:prstGeom prst="rect">
            <a:avLst/>
          </a:prstGeom>
        </p:spPr>
        <p:txBody>
          <a:bodyPr wrap="none">
            <a:spAutoFit/>
          </a:bodyPr>
          <a:lstStyle/>
          <a:p>
            <a:pPr fontAlgn="base">
              <a:buFont typeface="Arial" pitchFamily="34" charset="0"/>
              <a:buChar char="•"/>
            </a:pPr>
            <a:r>
              <a:rPr lang="en-US" dirty="0" smtClean="0"/>
              <a:t> </a:t>
            </a:r>
            <a:r>
              <a:rPr lang="en-US" dirty="0" err="1" smtClean="0"/>
              <a:t>시설</a:t>
            </a:r>
            <a:r>
              <a:rPr lang="en-US" dirty="0" smtClean="0"/>
              <a:t> </a:t>
            </a:r>
            <a:r>
              <a:rPr lang="en-US" dirty="0" err="1" smtClean="0"/>
              <a:t>내･외부</a:t>
            </a:r>
            <a:r>
              <a:rPr lang="en-US" dirty="0" smtClean="0"/>
              <a:t> </a:t>
            </a:r>
            <a:r>
              <a:rPr lang="en-US" dirty="0" err="1" smtClean="0"/>
              <a:t>활동</a:t>
            </a:r>
            <a:r>
              <a:rPr lang="en-US" dirty="0" smtClean="0"/>
              <a:t> 및 </a:t>
            </a:r>
            <a:r>
              <a:rPr lang="en-US" dirty="0" err="1" smtClean="0"/>
              <a:t>사회적</a:t>
            </a:r>
            <a:r>
              <a:rPr lang="en-US" dirty="0" smtClean="0"/>
              <a:t> </a:t>
            </a:r>
            <a:r>
              <a:rPr lang="en-US" dirty="0" err="1" smtClean="0"/>
              <a:t>관계에</a:t>
            </a:r>
            <a:r>
              <a:rPr lang="en-US" dirty="0" smtClean="0"/>
              <a:t> </a:t>
            </a:r>
            <a:r>
              <a:rPr lang="en-US" dirty="0" err="1" smtClean="0"/>
              <a:t>참여할</a:t>
            </a:r>
            <a:r>
              <a:rPr lang="en-US" dirty="0" smtClean="0"/>
              <a:t> </a:t>
            </a:r>
            <a:r>
              <a:rPr lang="en-US" dirty="0" err="1" smtClean="0"/>
              <a:t>권리</a:t>
            </a:r>
            <a:endParaRPr lang="en-US" dirty="0"/>
          </a:p>
        </p:txBody>
      </p:sp>
      <p:sp>
        <p:nvSpPr>
          <p:cNvPr id="9" name="오른쪽 화살표 8"/>
          <p:cNvSpPr/>
          <p:nvPr/>
        </p:nvSpPr>
        <p:spPr>
          <a:xfrm flipV="1">
            <a:off x="961053" y="2437723"/>
            <a:ext cx="5691674" cy="746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텍스트 개체 틀 3"/>
          <p:cNvSpPr>
            <a:spLocks noGrp="1"/>
          </p:cNvSpPr>
          <p:nvPr>
            <p:ph type="body" sz="quarter" idx="14"/>
          </p:nvPr>
        </p:nvSpPr>
        <p:spPr/>
        <p:txBody>
          <a:bodyPr/>
          <a:lstStyle/>
          <a:p>
            <a:endParaRPr lang="ko-KR" altLang="en-US"/>
          </a:p>
        </p:txBody>
      </p:sp>
      <p:sp>
        <p:nvSpPr>
          <p:cNvPr id="5" name="텍스트 개체 틀 4"/>
          <p:cNvSpPr>
            <a:spLocks noGrp="1"/>
          </p:cNvSpPr>
          <p:nvPr>
            <p:ph type="body" sz="quarter" idx="16"/>
          </p:nvPr>
        </p:nvSpPr>
        <p:spPr/>
        <p:txBody>
          <a:bodyPr/>
          <a:lstStyle/>
          <a:p>
            <a:endParaRPr lang="ko-KR" altLang="en-US"/>
          </a:p>
        </p:txBody>
      </p:sp>
      <p:pic>
        <p:nvPicPr>
          <p:cNvPr id="6" name="그림 5" descr="매화꽃.jpg"/>
          <p:cNvPicPr>
            <a:picLocks noChangeAspect="1"/>
          </p:cNvPicPr>
          <p:nvPr/>
        </p:nvPicPr>
        <p:blipFill>
          <a:blip r:embed="rId2"/>
          <a:stretch>
            <a:fillRect/>
          </a:stretch>
        </p:blipFill>
        <p:spPr>
          <a:xfrm>
            <a:off x="865542" y="0"/>
            <a:ext cx="9081288" cy="5953539"/>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188843" y="711200"/>
            <a:ext cx="12192000" cy="54938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1" hangingPunct="1">
              <a:lnSpc>
                <a:spcPct val="150000"/>
              </a:lnSpc>
              <a:spcBef>
                <a:spcPct val="0"/>
              </a:spcBef>
              <a:spcAft>
                <a:spcPct val="0"/>
              </a:spcAft>
              <a:buClrTx/>
              <a:buSzTx/>
              <a:buFont typeface="Wingdings" pitchFamily="2" charset="2"/>
              <a:buChar char="u"/>
              <a:tabLst/>
            </a:pPr>
            <a:r>
              <a:rPr kumimoji="1" lang="ko-KR" altLang="en-US" sz="2000" b="1" i="0" u="none" strike="noStrike" cap="none" normalizeH="0" baseline="0" dirty="0" smtClean="0">
                <a:ln>
                  <a:noFill/>
                </a:ln>
                <a:solidFill>
                  <a:srgbClr val="000000"/>
                </a:solidFill>
                <a:effectLst/>
                <a:latin typeface="굴림" pitchFamily="50" charset="-127"/>
                <a:ea typeface="맑은 고딕" pitchFamily="50" charset="-127"/>
                <a:cs typeface="굴림" pitchFamily="50" charset="-127"/>
              </a:rPr>
              <a:t>  </a:t>
            </a:r>
            <a:r>
              <a:rPr kumimoji="1" lang="ko-KR" altLang="en-US" sz="2000" b="1" i="0" u="none" strike="noStrike" cap="none" normalizeH="0" baseline="0" dirty="0" smtClean="0">
                <a:ln>
                  <a:noFill/>
                </a:ln>
                <a:solidFill>
                  <a:srgbClr val="FF0000"/>
                </a:solidFill>
                <a:effectLst/>
                <a:latin typeface="굴림" pitchFamily="50" charset="-127"/>
                <a:ea typeface="맑은 고딕" pitchFamily="50" charset="-127"/>
                <a:cs typeface="굴림" pitchFamily="50" charset="-127"/>
              </a:rPr>
              <a:t>노인인권 침해 사례</a:t>
            </a:r>
            <a:endParaRPr kumimoji="1" lang="en-US" altLang="ko-KR" sz="2000" b="1" i="0" u="none" strike="noStrike" cap="none" normalizeH="0" baseline="0" dirty="0" smtClean="0">
              <a:ln>
                <a:noFill/>
              </a:ln>
              <a:solidFill>
                <a:srgbClr val="FF0000"/>
              </a:solidFill>
              <a:effectLst/>
              <a:latin typeface="굴림" pitchFamily="50" charset="-127"/>
              <a:ea typeface="맑은 고딕" pitchFamily="50" charset="-127"/>
              <a:cs typeface="굴림" pitchFamily="50" charset="-127"/>
            </a:endParaRPr>
          </a:p>
          <a:p>
            <a:pPr marL="0" marR="0" lvl="0" indent="0" algn="l" defTabSz="914400" rtl="0" eaLnBrk="1" fontAlgn="base" latinLnBrk="1" hangingPunct="1">
              <a:lnSpc>
                <a:spcPct val="150000"/>
              </a:lnSpc>
              <a:spcBef>
                <a:spcPct val="0"/>
              </a:spcBef>
              <a:spcAft>
                <a:spcPct val="0"/>
              </a:spcAft>
              <a:buClrTx/>
              <a:buSzTx/>
              <a:buFontTx/>
              <a:buNone/>
              <a:tabLst/>
            </a:pPr>
            <a:endParaRPr kumimoji="1" lang="en-US" altLang="ko-KR" b="1" dirty="0" smtClean="0">
              <a:solidFill>
                <a:srgbClr val="000000"/>
              </a:solidFill>
              <a:latin typeface="굴림" pitchFamily="50" charset="-127"/>
              <a:ea typeface="맑은 고딕" pitchFamily="50" charset="-127"/>
              <a:cs typeface="굴림" pitchFamily="50" charset="-127"/>
            </a:endParaRPr>
          </a:p>
          <a:p>
            <a:pPr marL="0" marR="0" lvl="0" indent="0" algn="l" defTabSz="914400" rtl="0" eaLnBrk="1" fontAlgn="base" latinLnBrk="1" hangingPunct="1">
              <a:lnSpc>
                <a:spcPct val="150000"/>
              </a:lnSpc>
              <a:spcBef>
                <a:spcPct val="0"/>
              </a:spcBef>
              <a:spcAft>
                <a:spcPct val="0"/>
              </a:spcAft>
              <a:buClrTx/>
              <a:buSzTx/>
              <a:buFontTx/>
              <a:buNone/>
              <a:tabLst/>
            </a:pPr>
            <a:endParaRPr kumimoji="1" lang="ko-KR" altLang="en-US" b="0" i="0" u="none" strike="noStrike" cap="none" normalizeH="0" baseline="0" dirty="0" smtClean="0">
              <a:ln>
                <a:noFill/>
              </a:ln>
              <a:solidFill>
                <a:schemeClr val="tx1"/>
              </a:solidFill>
              <a:effectLst/>
              <a:latin typeface="굴림" pitchFamily="50" charset="-127"/>
              <a:ea typeface="굴림" pitchFamily="50" charset="-127"/>
              <a:cs typeface="굴림" pitchFamily="50" charset="-127"/>
            </a:endParaRPr>
          </a:p>
          <a:p>
            <a:pPr marL="0" marR="0" lvl="0" indent="0" algn="l" defTabSz="914400" rtl="0" eaLnBrk="0" fontAlgn="base" latinLnBrk="0" hangingPunct="0">
              <a:lnSpc>
                <a:spcPct val="150000"/>
              </a:lnSpc>
              <a:spcBef>
                <a:spcPct val="0"/>
              </a:spcBef>
              <a:spcAft>
                <a:spcPct val="0"/>
              </a:spcAft>
              <a:buClrTx/>
              <a:buSzTx/>
              <a:buFontTx/>
              <a:buNone/>
              <a:tabLst/>
            </a:pPr>
            <a:r>
              <a:rPr kumimoji="1" lang="en-US" altLang="ko-KR" b="1" i="0" u="none" strike="noStrike" cap="none" normalizeH="0" baseline="0" dirty="0" smtClean="0">
                <a:ln>
                  <a:noFill/>
                </a:ln>
                <a:solidFill>
                  <a:srgbClr val="000000"/>
                </a:solidFill>
                <a:effectLst/>
                <a:latin typeface="맑은 고딕" pitchFamily="50" charset="-127"/>
                <a:ea typeface="굴림" pitchFamily="50" charset="-127"/>
                <a:cs typeface="굴림" pitchFamily="50" charset="-127"/>
              </a:rPr>
              <a:t>1) </a:t>
            </a:r>
            <a:r>
              <a:rPr kumimoji="1" lang="ko-KR" altLang="en-US" b="1" i="0" u="none" strike="noStrike" cap="none" normalizeH="0" baseline="0" dirty="0" smtClean="0">
                <a:ln>
                  <a:noFill/>
                </a:ln>
                <a:solidFill>
                  <a:srgbClr val="000000"/>
                </a:solidFill>
                <a:effectLst/>
                <a:latin typeface="굴림" pitchFamily="50" charset="-127"/>
                <a:ea typeface="맑은 고딕" pitchFamily="50" charset="-127"/>
                <a:cs typeface="굴림" pitchFamily="50" charset="-127"/>
              </a:rPr>
              <a:t>부족한 체위변경으로 인한 욕창 발병</a:t>
            </a:r>
            <a:endParaRPr kumimoji="1" lang="ko-KR" altLang="en-US" b="0" i="0" u="none" strike="noStrike" cap="none" normalizeH="0" baseline="0" dirty="0" smtClean="0">
              <a:ln>
                <a:noFill/>
              </a:ln>
              <a:solidFill>
                <a:schemeClr val="tx1"/>
              </a:solidFill>
              <a:effectLst/>
              <a:latin typeface="굴림" pitchFamily="50" charset="-127"/>
              <a:ea typeface="굴림" pitchFamily="50" charset="-127"/>
              <a:cs typeface="굴림" pitchFamily="50" charset="-127"/>
            </a:endParaRPr>
          </a:p>
          <a:p>
            <a:pPr marL="0" marR="0" lvl="0" indent="0" algn="l" defTabSz="914400" rtl="0" eaLnBrk="0" fontAlgn="base" latinLnBrk="0" hangingPunct="0">
              <a:lnSpc>
                <a:spcPct val="150000"/>
              </a:lnSpc>
              <a:spcBef>
                <a:spcPct val="0"/>
              </a:spcBef>
              <a:spcAft>
                <a:spcPct val="0"/>
              </a:spcAft>
              <a:buClrTx/>
              <a:buSzTx/>
              <a:buFontTx/>
              <a:buNone/>
              <a:tabLst/>
            </a:pPr>
            <a:r>
              <a:rPr kumimoji="1" lang="ko-KR" altLang="en-US" b="0" i="0" u="none" strike="noStrike" cap="none" normalizeH="0" baseline="0" dirty="0" smtClean="0">
                <a:ln>
                  <a:noFill/>
                </a:ln>
                <a:solidFill>
                  <a:srgbClr val="000000"/>
                </a:solidFill>
                <a:effectLst/>
                <a:latin typeface="굴림" pitchFamily="50" charset="-127"/>
                <a:ea typeface="맑은 고딕" pitchFamily="50" charset="-127"/>
                <a:cs typeface="굴림" pitchFamily="50" charset="-127"/>
              </a:rPr>
              <a:t>   움직일 수 없는 와상상태의 한 어르신은 누워있는 시간이 많아 밖을 구경하고 싶어도 할 수</a:t>
            </a:r>
            <a:endParaRPr kumimoji="1" lang="ko-KR" altLang="en-US" b="0" i="0" u="none" strike="noStrike" cap="none" normalizeH="0" baseline="0" dirty="0" smtClean="0">
              <a:ln>
                <a:noFill/>
              </a:ln>
              <a:solidFill>
                <a:schemeClr val="tx1"/>
              </a:solidFill>
              <a:effectLst/>
              <a:latin typeface="굴림" pitchFamily="50" charset="-127"/>
              <a:ea typeface="굴림" pitchFamily="50" charset="-127"/>
              <a:cs typeface="굴림" pitchFamily="50" charset="-127"/>
            </a:endParaRPr>
          </a:p>
          <a:p>
            <a:pPr marL="0" marR="0" lvl="0" indent="0" algn="l" defTabSz="914400" rtl="0" eaLnBrk="0" fontAlgn="base" latinLnBrk="0" hangingPunct="0">
              <a:lnSpc>
                <a:spcPct val="150000"/>
              </a:lnSpc>
              <a:spcBef>
                <a:spcPct val="0"/>
              </a:spcBef>
              <a:spcAft>
                <a:spcPct val="0"/>
              </a:spcAft>
              <a:buClrTx/>
              <a:buSzTx/>
              <a:buFontTx/>
              <a:buNone/>
              <a:tabLst/>
            </a:pPr>
            <a:r>
              <a:rPr kumimoji="1" lang="ko-KR" altLang="en-US" b="0" i="0" u="none" strike="noStrike" cap="none" normalizeH="0" baseline="0" dirty="0" smtClean="0">
                <a:ln>
                  <a:noFill/>
                </a:ln>
                <a:solidFill>
                  <a:srgbClr val="000000"/>
                </a:solidFill>
                <a:effectLst/>
                <a:latin typeface="굴림" pitchFamily="50" charset="-127"/>
                <a:ea typeface="맑은 고딕" pitchFamily="50" charset="-127"/>
                <a:cs typeface="굴림" pitchFamily="50" charset="-127"/>
              </a:rPr>
              <a:t>   없으며 하루 종일 천장만 바라보고 누워있으며</a:t>
            </a:r>
            <a:r>
              <a:rPr kumimoji="1" lang="en-US" altLang="ko-KR" b="0" i="0" u="none" strike="noStrike" cap="none" normalizeH="0" baseline="0" dirty="0" smtClean="0">
                <a:ln>
                  <a:noFill/>
                </a:ln>
                <a:solidFill>
                  <a:srgbClr val="000000"/>
                </a:solidFill>
                <a:effectLst/>
                <a:latin typeface="굴림" pitchFamily="50" charset="-127"/>
                <a:ea typeface="맑은 고딕" pitchFamily="50" charset="-127"/>
                <a:cs typeface="굴림" pitchFamily="50" charset="-127"/>
              </a:rPr>
              <a:t>,</a:t>
            </a:r>
            <a:r>
              <a:rPr kumimoji="1" lang="ko-KR" altLang="en-US" b="0" i="0" u="none" strike="noStrike" cap="none" normalizeH="0" baseline="0" dirty="0" smtClean="0">
                <a:ln>
                  <a:noFill/>
                </a:ln>
                <a:solidFill>
                  <a:srgbClr val="000000"/>
                </a:solidFill>
                <a:effectLst/>
                <a:latin typeface="굴림" pitchFamily="50" charset="-127"/>
                <a:ea typeface="맑은 고딕" pitchFamily="50" charset="-127"/>
                <a:cs typeface="굴림" pitchFamily="50" charset="-127"/>
              </a:rPr>
              <a:t> 종사자들이 체위변경을 해주는 경우가 드물어</a:t>
            </a:r>
            <a:r>
              <a:rPr kumimoji="1" lang="ko-KR" altLang="en-US" b="0" i="0" u="none" strike="noStrike" cap="none" normalizeH="0" baseline="0" dirty="0" smtClean="0">
                <a:ln>
                  <a:noFill/>
                </a:ln>
                <a:solidFill>
                  <a:srgbClr val="000000"/>
                </a:solidFill>
                <a:effectLst/>
                <a:latin typeface="맑은 고딕" pitchFamily="50" charset="-127"/>
                <a:ea typeface="맑은 고딕" pitchFamily="50" charset="-127"/>
                <a:cs typeface="굴림" pitchFamily="50" charset="-127"/>
              </a:rPr>
              <a:t> </a:t>
            </a:r>
            <a:r>
              <a:rPr kumimoji="1" lang="ko-KR" altLang="en-US" b="0" i="0" u="none" strike="noStrike" cap="none" normalizeH="0" baseline="0" dirty="0" smtClean="0">
                <a:ln>
                  <a:noFill/>
                </a:ln>
                <a:solidFill>
                  <a:srgbClr val="000000"/>
                </a:solidFill>
                <a:effectLst/>
                <a:latin typeface="굴림" pitchFamily="50" charset="-127"/>
                <a:ea typeface="맑은 고딕" pitchFamily="50" charset="-127"/>
                <a:cs typeface="굴림" pitchFamily="50" charset="-127"/>
              </a:rPr>
              <a:t>피부 질환</a:t>
            </a:r>
            <a:endParaRPr kumimoji="1" lang="en-US" altLang="ko-KR" b="0" i="0" u="none" strike="noStrike" cap="none" normalizeH="0" baseline="0" dirty="0" smtClean="0">
              <a:ln>
                <a:noFill/>
              </a:ln>
              <a:solidFill>
                <a:srgbClr val="000000"/>
              </a:solidFill>
              <a:effectLst/>
              <a:latin typeface="굴림" pitchFamily="50" charset="-127"/>
              <a:ea typeface="맑은 고딕" pitchFamily="50" charset="-127"/>
              <a:cs typeface="굴림" pitchFamily="50" charset="-127"/>
            </a:endParaRPr>
          </a:p>
          <a:p>
            <a:pPr marL="0" marR="0" lvl="0" indent="0" algn="l" defTabSz="914400" rtl="0" eaLnBrk="0" fontAlgn="base" latinLnBrk="0" hangingPunct="0">
              <a:lnSpc>
                <a:spcPct val="150000"/>
              </a:lnSpc>
              <a:spcBef>
                <a:spcPct val="0"/>
              </a:spcBef>
              <a:spcAft>
                <a:spcPct val="0"/>
              </a:spcAft>
              <a:buClrTx/>
              <a:buSzTx/>
              <a:buFontTx/>
              <a:buNone/>
              <a:tabLst/>
            </a:pPr>
            <a:r>
              <a:rPr kumimoji="1" lang="en-US" altLang="ko-KR" dirty="0" smtClean="0">
                <a:solidFill>
                  <a:srgbClr val="000000"/>
                </a:solidFill>
                <a:latin typeface="굴림" pitchFamily="50" charset="-127"/>
                <a:ea typeface="맑은 고딕" pitchFamily="50" charset="-127"/>
                <a:cs typeface="굴림" pitchFamily="50" charset="-127"/>
              </a:rPr>
              <a:t>   </a:t>
            </a:r>
            <a:r>
              <a:rPr kumimoji="1" lang="en-US" altLang="ko-KR" b="0" i="0" u="none" strike="noStrike" cap="none" normalizeH="0" baseline="0" dirty="0" smtClean="0">
                <a:ln>
                  <a:noFill/>
                </a:ln>
                <a:solidFill>
                  <a:srgbClr val="000000"/>
                </a:solidFill>
                <a:effectLst/>
                <a:latin typeface="맑은 고딕" pitchFamily="50" charset="-127"/>
                <a:ea typeface="굴림" pitchFamily="50" charset="-127"/>
                <a:cs typeface="굴림" pitchFamily="50" charset="-127"/>
              </a:rPr>
              <a:t>(</a:t>
            </a:r>
            <a:r>
              <a:rPr kumimoji="1" lang="ko-KR" altLang="en-US" b="0" i="0" u="none" strike="noStrike" cap="none" normalizeH="0" baseline="0" dirty="0" smtClean="0">
                <a:ln>
                  <a:noFill/>
                </a:ln>
                <a:solidFill>
                  <a:srgbClr val="000000"/>
                </a:solidFill>
                <a:effectLst/>
                <a:latin typeface="굴림" pitchFamily="50" charset="-127"/>
                <a:ea typeface="맑은 고딕" pitchFamily="50" charset="-127"/>
                <a:cs typeface="굴림" pitchFamily="50" charset="-127"/>
              </a:rPr>
              <a:t>욕창</a:t>
            </a:r>
            <a:r>
              <a:rPr kumimoji="1" lang="en-US" altLang="ko-KR" b="0" i="0" u="none" strike="noStrike" cap="none" normalizeH="0" baseline="0" dirty="0" smtClean="0">
                <a:ln>
                  <a:noFill/>
                </a:ln>
                <a:solidFill>
                  <a:srgbClr val="000000"/>
                </a:solidFill>
                <a:effectLst/>
                <a:latin typeface="맑은 고딕" pitchFamily="50" charset="-127"/>
                <a:ea typeface="굴림" pitchFamily="50" charset="-127"/>
                <a:cs typeface="굴림" pitchFamily="50" charset="-127"/>
              </a:rPr>
              <a:t>, </a:t>
            </a:r>
            <a:r>
              <a:rPr kumimoji="1" lang="ko-KR" altLang="en-US" b="0" i="0" u="none" strike="noStrike" cap="none" normalizeH="0" baseline="0" dirty="0" smtClean="0">
                <a:ln>
                  <a:noFill/>
                </a:ln>
                <a:solidFill>
                  <a:srgbClr val="000000"/>
                </a:solidFill>
                <a:effectLst/>
                <a:latin typeface="굴림" pitchFamily="50" charset="-127"/>
                <a:ea typeface="맑은 고딕" pitchFamily="50" charset="-127"/>
                <a:cs typeface="굴림" pitchFamily="50" charset="-127"/>
              </a:rPr>
              <a:t>피부염</a:t>
            </a:r>
            <a:r>
              <a:rPr kumimoji="1" lang="en-US" altLang="ko-KR" b="0" i="0" u="none" strike="noStrike" cap="none" normalizeH="0" baseline="0" dirty="0" smtClean="0">
                <a:ln>
                  <a:noFill/>
                </a:ln>
                <a:solidFill>
                  <a:srgbClr val="000000"/>
                </a:solidFill>
                <a:effectLst/>
                <a:latin typeface="맑은 고딕" pitchFamily="50" charset="-127"/>
                <a:ea typeface="굴림" pitchFamily="50" charset="-127"/>
                <a:cs typeface="굴림" pitchFamily="50" charset="-127"/>
              </a:rPr>
              <a:t>)</a:t>
            </a:r>
            <a:r>
              <a:rPr kumimoji="1" lang="ko-KR" altLang="en-US" b="0" i="0" u="none" strike="noStrike" cap="none" normalizeH="0" baseline="0" dirty="0" smtClean="0">
                <a:ln>
                  <a:noFill/>
                </a:ln>
                <a:solidFill>
                  <a:srgbClr val="000000"/>
                </a:solidFill>
                <a:effectLst/>
                <a:latin typeface="굴림" pitchFamily="50" charset="-127"/>
                <a:ea typeface="맑은 고딕" pitchFamily="50" charset="-127"/>
                <a:cs typeface="굴림" pitchFamily="50" charset="-127"/>
              </a:rPr>
              <a:t>을 앓게 되었다</a:t>
            </a:r>
            <a:endParaRPr kumimoji="1" lang="ko-KR" altLang="en-US" b="0" i="0" u="none" strike="noStrike" cap="none" normalizeH="0" baseline="0" dirty="0" smtClean="0">
              <a:ln>
                <a:noFill/>
              </a:ln>
              <a:solidFill>
                <a:schemeClr val="tx1"/>
              </a:solidFill>
              <a:effectLst/>
              <a:latin typeface="굴림" pitchFamily="50" charset="-127"/>
              <a:ea typeface="굴림" pitchFamily="50" charset="-127"/>
              <a:cs typeface="굴림" pitchFamily="50" charset="-127"/>
            </a:endParaRPr>
          </a:p>
          <a:p>
            <a:pPr marL="0" marR="0" lvl="0" indent="0" algn="l" defTabSz="914400" rtl="0" eaLnBrk="0" fontAlgn="base" latinLnBrk="0" hangingPunct="0">
              <a:lnSpc>
                <a:spcPct val="150000"/>
              </a:lnSpc>
              <a:spcBef>
                <a:spcPct val="0"/>
              </a:spcBef>
              <a:spcAft>
                <a:spcPct val="0"/>
              </a:spcAft>
              <a:buClrTx/>
              <a:buSzTx/>
              <a:buFontTx/>
              <a:buNone/>
              <a:tabLst/>
            </a:pPr>
            <a:r>
              <a:rPr kumimoji="1" lang="ko-KR" altLang="en-US" b="0" i="0" u="none" strike="noStrike" cap="none" normalizeH="0" baseline="0" dirty="0" smtClean="0">
                <a:ln>
                  <a:noFill/>
                </a:ln>
                <a:solidFill>
                  <a:srgbClr val="000000"/>
                </a:solidFill>
                <a:effectLst/>
                <a:latin typeface="Arial"/>
                <a:ea typeface="굴림" pitchFamily="50" charset="-127"/>
                <a:cs typeface="굴림" pitchFamily="50" charset="-127"/>
              </a:rPr>
              <a:t> </a:t>
            </a:r>
            <a:r>
              <a:rPr kumimoji="1" lang="ko-KR" altLang="en-US" b="0" i="0" u="none" strike="noStrike" cap="none" normalizeH="0" baseline="0" dirty="0" smtClean="0">
                <a:ln>
                  <a:noFill/>
                </a:ln>
                <a:solidFill>
                  <a:srgbClr val="000000"/>
                </a:solidFill>
                <a:effectLst/>
                <a:latin typeface="굴림" pitchFamily="50" charset="-127"/>
                <a:ea typeface="굴림" pitchFamily="50" charset="-127"/>
                <a:cs typeface="굴림" pitchFamily="50" charset="-127"/>
              </a:rPr>
              <a:t> </a:t>
            </a:r>
            <a:endParaRPr kumimoji="1" lang="ko-KR" altLang="en-US" b="0" i="0" u="none" strike="noStrike" cap="none" normalizeH="0" baseline="0" dirty="0" smtClean="0">
              <a:ln>
                <a:noFill/>
              </a:ln>
              <a:solidFill>
                <a:schemeClr val="tx1"/>
              </a:solidFill>
              <a:effectLst/>
              <a:latin typeface="굴림" pitchFamily="50" charset="-127"/>
              <a:ea typeface="굴림" pitchFamily="50" charset="-127"/>
              <a:cs typeface="굴림" pitchFamily="50" charset="-127"/>
            </a:endParaRPr>
          </a:p>
          <a:p>
            <a:pPr marL="0" marR="0" lvl="0" indent="0" algn="l" defTabSz="914400" rtl="0" eaLnBrk="0" fontAlgn="base" latinLnBrk="0" hangingPunct="0">
              <a:lnSpc>
                <a:spcPct val="150000"/>
              </a:lnSpc>
              <a:spcBef>
                <a:spcPct val="0"/>
              </a:spcBef>
              <a:spcAft>
                <a:spcPct val="0"/>
              </a:spcAft>
              <a:buClrTx/>
              <a:buSzTx/>
              <a:buFontTx/>
              <a:buNone/>
              <a:tabLst/>
            </a:pPr>
            <a:r>
              <a:rPr kumimoji="1" lang="en-US" altLang="ko-KR" b="1" i="0" u="none" strike="noStrike" cap="none" normalizeH="0" baseline="0" dirty="0" smtClean="0">
                <a:ln>
                  <a:noFill/>
                </a:ln>
                <a:solidFill>
                  <a:srgbClr val="000000"/>
                </a:solidFill>
                <a:effectLst/>
                <a:latin typeface="맑은 고딕" pitchFamily="50" charset="-127"/>
                <a:ea typeface="굴림" pitchFamily="50" charset="-127"/>
                <a:cs typeface="굴림" pitchFamily="50" charset="-127"/>
              </a:rPr>
              <a:t>2) </a:t>
            </a:r>
            <a:r>
              <a:rPr kumimoji="1" lang="ko-KR" altLang="en-US" b="1" i="0" u="none" strike="noStrike" cap="none" normalizeH="0" baseline="0" dirty="0" smtClean="0">
                <a:ln>
                  <a:noFill/>
                </a:ln>
                <a:solidFill>
                  <a:srgbClr val="000000"/>
                </a:solidFill>
                <a:effectLst/>
                <a:latin typeface="굴림" pitchFamily="50" charset="-127"/>
                <a:ea typeface="맑은 고딕" pitchFamily="50" charset="-127"/>
                <a:cs typeface="굴림" pitchFamily="50" charset="-127"/>
              </a:rPr>
              <a:t>언어 및 정서적 학대</a:t>
            </a:r>
            <a:endParaRPr kumimoji="1" lang="ko-KR" altLang="en-US" b="0" i="0" u="none" strike="noStrike" cap="none" normalizeH="0" baseline="0" dirty="0" smtClean="0">
              <a:ln>
                <a:noFill/>
              </a:ln>
              <a:solidFill>
                <a:schemeClr val="tx1"/>
              </a:solidFill>
              <a:effectLst/>
              <a:latin typeface="굴림" pitchFamily="50" charset="-127"/>
              <a:ea typeface="굴림" pitchFamily="50" charset="-127"/>
              <a:cs typeface="굴림" pitchFamily="50" charset="-127"/>
            </a:endParaRPr>
          </a:p>
          <a:p>
            <a:pPr marL="0" marR="0" lvl="0" indent="0" algn="l" defTabSz="914400" rtl="0" eaLnBrk="0" fontAlgn="base" latinLnBrk="0" hangingPunct="0">
              <a:lnSpc>
                <a:spcPct val="150000"/>
              </a:lnSpc>
              <a:spcBef>
                <a:spcPct val="0"/>
              </a:spcBef>
              <a:spcAft>
                <a:spcPct val="0"/>
              </a:spcAft>
              <a:buClrTx/>
              <a:buSzTx/>
              <a:buFontTx/>
              <a:buNone/>
              <a:tabLst/>
            </a:pPr>
            <a:r>
              <a:rPr kumimoji="1" lang="ko-KR" altLang="en-US" b="0" i="0" u="none" strike="noStrike" cap="none" normalizeH="0" baseline="0" dirty="0" smtClean="0">
                <a:ln>
                  <a:noFill/>
                </a:ln>
                <a:solidFill>
                  <a:srgbClr val="000000"/>
                </a:solidFill>
                <a:effectLst/>
                <a:latin typeface="Arial"/>
                <a:ea typeface="굴림" pitchFamily="50" charset="-127"/>
                <a:cs typeface="굴림" pitchFamily="50" charset="-127"/>
              </a:rPr>
              <a:t>  “</a:t>
            </a:r>
            <a:r>
              <a:rPr kumimoji="1" lang="ko-KR" altLang="en-US" b="0" i="0" u="none" strike="noStrike" cap="none" normalizeH="0" baseline="0" dirty="0" smtClean="0">
                <a:ln>
                  <a:noFill/>
                </a:ln>
                <a:solidFill>
                  <a:srgbClr val="000000"/>
                </a:solidFill>
                <a:effectLst/>
                <a:latin typeface="굴림" pitchFamily="50" charset="-127"/>
                <a:ea typeface="맑은 고딕" pitchFamily="50" charset="-127"/>
                <a:cs typeface="굴림" pitchFamily="50" charset="-127"/>
              </a:rPr>
              <a:t>할머니 또 그냥 오줌 쌌네</a:t>
            </a:r>
            <a:r>
              <a:rPr kumimoji="1" lang="en-US" altLang="ko-KR" b="0" i="0" u="none" strike="noStrike" cap="none" normalizeH="0" baseline="0" dirty="0" smtClean="0">
                <a:ln>
                  <a:noFill/>
                </a:ln>
                <a:solidFill>
                  <a:srgbClr val="000000"/>
                </a:solidFill>
                <a:effectLst/>
                <a:latin typeface="맑은 고딕" pitchFamily="50" charset="-127"/>
                <a:ea typeface="굴림" pitchFamily="50" charset="-127"/>
                <a:cs typeface="굴림" pitchFamily="50" charset="-127"/>
              </a:rPr>
              <a:t>. </a:t>
            </a:r>
            <a:r>
              <a:rPr kumimoji="1" lang="ko-KR" altLang="en-US" b="0" i="0" u="none" strike="noStrike" cap="none" normalizeH="0" baseline="0" dirty="0" smtClean="0">
                <a:ln>
                  <a:noFill/>
                </a:ln>
                <a:solidFill>
                  <a:srgbClr val="000000"/>
                </a:solidFill>
                <a:effectLst/>
                <a:latin typeface="굴림" pitchFamily="50" charset="-127"/>
                <a:ea typeface="맑은 고딕" pitchFamily="50" charset="-127"/>
                <a:cs typeface="굴림" pitchFamily="50" charset="-127"/>
              </a:rPr>
              <a:t>오늘 아침부터 일진이 더럽더라니까</a:t>
            </a:r>
            <a:r>
              <a:rPr kumimoji="1" lang="en-US" altLang="ko-KR" b="0" i="0" u="none" strike="noStrike" cap="none" normalizeH="0" baseline="0" dirty="0" smtClean="0">
                <a:ln>
                  <a:noFill/>
                </a:ln>
                <a:solidFill>
                  <a:srgbClr val="000000"/>
                </a:solidFill>
                <a:effectLst/>
                <a:latin typeface="맑은 고딕" pitchFamily="50" charset="-127"/>
                <a:ea typeface="굴림" pitchFamily="50" charset="-127"/>
                <a:cs typeface="굴림" pitchFamily="50" charset="-127"/>
              </a:rPr>
              <a:t>.. </a:t>
            </a:r>
            <a:r>
              <a:rPr kumimoji="1" lang="ko-KR" altLang="en-US" b="0" i="0" u="none" strike="noStrike" cap="none" normalizeH="0" baseline="0" dirty="0" smtClean="0">
                <a:ln>
                  <a:noFill/>
                </a:ln>
                <a:solidFill>
                  <a:srgbClr val="000000"/>
                </a:solidFill>
                <a:effectLst/>
                <a:latin typeface="굴림" pitchFamily="50" charset="-127"/>
                <a:ea typeface="맑은 고딕" pitchFamily="50" charset="-127"/>
                <a:cs typeface="굴림" pitchFamily="50" charset="-127"/>
              </a:rPr>
              <a:t>할머니 한번만 더 그러면</a:t>
            </a:r>
            <a:endParaRPr kumimoji="1" lang="ko-KR" altLang="en-US" b="0" i="0" u="none" strike="noStrike" cap="none" normalizeH="0" baseline="0" dirty="0" smtClean="0">
              <a:ln>
                <a:noFill/>
              </a:ln>
              <a:solidFill>
                <a:schemeClr val="tx1"/>
              </a:solidFill>
              <a:effectLst/>
              <a:latin typeface="굴림" pitchFamily="50" charset="-127"/>
              <a:ea typeface="굴림" pitchFamily="50" charset="-127"/>
              <a:cs typeface="굴림" pitchFamily="50" charset="-127"/>
            </a:endParaRPr>
          </a:p>
          <a:p>
            <a:pPr marL="0" marR="0" lvl="0" indent="0" algn="l" defTabSz="914400" rtl="0" eaLnBrk="0" fontAlgn="base" latinLnBrk="0" hangingPunct="0">
              <a:lnSpc>
                <a:spcPct val="150000"/>
              </a:lnSpc>
              <a:spcBef>
                <a:spcPct val="0"/>
              </a:spcBef>
              <a:spcAft>
                <a:spcPct val="0"/>
              </a:spcAft>
              <a:buClrTx/>
              <a:buSzTx/>
              <a:buFontTx/>
              <a:buNone/>
              <a:tabLst/>
            </a:pPr>
            <a:r>
              <a:rPr kumimoji="1" lang="ko-KR" altLang="en-US" b="0" i="0" u="none" strike="noStrike" cap="none" normalizeH="0" baseline="0" dirty="0" smtClean="0">
                <a:ln>
                  <a:noFill/>
                </a:ln>
                <a:solidFill>
                  <a:srgbClr val="000000"/>
                </a:solidFill>
                <a:effectLst/>
                <a:latin typeface="굴림" pitchFamily="50" charset="-127"/>
                <a:ea typeface="맑은 고딕" pitchFamily="50" charset="-127"/>
                <a:cs typeface="굴림" pitchFamily="50" charset="-127"/>
              </a:rPr>
              <a:t>   내가 키 씌워가지고 내보낼 거야</a:t>
            </a:r>
            <a:r>
              <a:rPr kumimoji="1" lang="en-US" altLang="ko-KR" b="0" i="0" u="none" strike="noStrike" cap="none" normalizeH="0" baseline="0" dirty="0" smtClean="0">
                <a:ln>
                  <a:noFill/>
                </a:ln>
                <a:solidFill>
                  <a:srgbClr val="000000"/>
                </a:solidFill>
                <a:effectLst/>
                <a:latin typeface="맑은 고딕" pitchFamily="50" charset="-127"/>
                <a:ea typeface="굴림" pitchFamily="50" charset="-127"/>
                <a:cs typeface="굴림" pitchFamily="50" charset="-127"/>
              </a:rPr>
              <a:t>. </a:t>
            </a:r>
            <a:r>
              <a:rPr kumimoji="1" lang="ko-KR" altLang="en-US" b="0" i="0" u="none" strike="noStrike" cap="none" normalizeH="0" baseline="0" dirty="0" smtClean="0">
                <a:ln>
                  <a:noFill/>
                </a:ln>
                <a:solidFill>
                  <a:srgbClr val="000000"/>
                </a:solidFill>
                <a:effectLst/>
                <a:latin typeface="굴림" pitchFamily="50" charset="-127"/>
                <a:ea typeface="맑은 고딕" pitchFamily="50" charset="-127"/>
                <a:cs typeface="굴림" pitchFamily="50" charset="-127"/>
              </a:rPr>
              <a:t>다음부터 쉬 마렵다고 얘기할거야 안 할거야</a:t>
            </a:r>
            <a:r>
              <a:rPr kumimoji="1" lang="en-US" altLang="ko-KR" b="0" i="0" u="none" strike="noStrike" cap="none" normalizeH="0" baseline="0" dirty="0" smtClean="0">
                <a:ln>
                  <a:noFill/>
                </a:ln>
                <a:solidFill>
                  <a:srgbClr val="000000"/>
                </a:solidFill>
                <a:effectLst/>
                <a:latin typeface="맑은 고딕" pitchFamily="50" charset="-127"/>
                <a:ea typeface="굴림" pitchFamily="50" charset="-127"/>
                <a:cs typeface="굴림" pitchFamily="50" charset="-127"/>
              </a:rPr>
              <a:t>. </a:t>
            </a:r>
            <a:endParaRPr kumimoji="1" lang="en-US" altLang="ko-KR" b="0" i="0" u="none" strike="noStrike" cap="none" normalizeH="0" baseline="0" dirty="0" smtClean="0">
              <a:ln>
                <a:noFill/>
              </a:ln>
              <a:solidFill>
                <a:schemeClr val="tx1"/>
              </a:solidFill>
              <a:effectLst/>
              <a:latin typeface="굴림" pitchFamily="50" charset="-127"/>
              <a:ea typeface="굴림" pitchFamily="50" charset="-127"/>
              <a:cs typeface="굴림" pitchFamily="50" charset="-127"/>
            </a:endParaRPr>
          </a:p>
          <a:p>
            <a:pPr marL="0" marR="0" lvl="0" indent="0" algn="l" defTabSz="914400" rtl="0" eaLnBrk="0" fontAlgn="base" latinLnBrk="0" hangingPunct="0">
              <a:lnSpc>
                <a:spcPct val="150000"/>
              </a:lnSpc>
              <a:spcBef>
                <a:spcPct val="0"/>
              </a:spcBef>
              <a:spcAft>
                <a:spcPct val="0"/>
              </a:spcAft>
              <a:buClrTx/>
              <a:buSzTx/>
              <a:buFontTx/>
              <a:buNone/>
              <a:tabLst/>
            </a:pPr>
            <a:r>
              <a:rPr kumimoji="1" lang="ko-KR" altLang="en-US" b="0" i="0" u="none" strike="noStrike" cap="none" normalizeH="0" baseline="0" dirty="0" smtClean="0">
                <a:ln>
                  <a:noFill/>
                </a:ln>
                <a:solidFill>
                  <a:srgbClr val="000000"/>
                </a:solidFill>
                <a:effectLst/>
                <a:latin typeface="굴림" pitchFamily="50" charset="-127"/>
                <a:ea typeface="맑은 고딕" pitchFamily="50" charset="-127"/>
                <a:cs typeface="굴림" pitchFamily="50" charset="-127"/>
              </a:rPr>
              <a:t>    대답해 봐 얼른</a:t>
            </a:r>
            <a:r>
              <a:rPr kumimoji="1" lang="en-US" altLang="ko-KR" b="0" i="0" u="none" strike="noStrike" cap="none" normalizeH="0" baseline="0" dirty="0" smtClean="0">
                <a:ln>
                  <a:noFill/>
                </a:ln>
                <a:solidFill>
                  <a:srgbClr val="000000"/>
                </a:solidFill>
                <a:effectLst/>
                <a:latin typeface="맑은 고딕" pitchFamily="50" charset="-127"/>
                <a:ea typeface="굴림" pitchFamily="50" charset="-127"/>
                <a:cs typeface="굴림" pitchFamily="50" charset="-127"/>
              </a:rPr>
              <a:t>... </a:t>
            </a:r>
            <a:r>
              <a:rPr kumimoji="1" lang="en-US" altLang="ko-KR" b="0" i="0" u="none" strike="noStrike" cap="none" normalizeH="0" baseline="0" dirty="0" smtClean="0">
                <a:ln>
                  <a:noFill/>
                </a:ln>
                <a:solidFill>
                  <a:srgbClr val="000000"/>
                </a:solidFill>
                <a:effectLst/>
                <a:latin typeface="Arial"/>
                <a:ea typeface="굴림" pitchFamily="50" charset="-127"/>
                <a:cs typeface="굴림" pitchFamily="50" charset="-127"/>
              </a:rPr>
              <a:t>“</a:t>
            </a:r>
            <a:r>
              <a:rPr kumimoji="1" lang="en-US" altLang="ko-KR" b="0" i="0" u="none" strike="noStrike" cap="none" normalizeH="0" baseline="0" dirty="0" smtClean="0">
                <a:ln>
                  <a:noFill/>
                </a:ln>
                <a:solidFill>
                  <a:srgbClr val="000000"/>
                </a:solidFill>
                <a:effectLst/>
                <a:latin typeface="맑은 고딕" pitchFamily="50" charset="-127"/>
                <a:ea typeface="굴림" pitchFamily="50" charset="-127"/>
                <a:cs typeface="굴림" pitchFamily="50" charset="-127"/>
              </a:rPr>
              <a:t> </a:t>
            </a:r>
            <a:r>
              <a:rPr kumimoji="1" lang="en-US" altLang="ko-KR" b="0" i="0" u="none" strike="noStrike" cap="none" normalizeH="0" baseline="0" dirty="0" smtClean="0">
                <a:ln>
                  <a:noFill/>
                </a:ln>
                <a:solidFill>
                  <a:srgbClr val="000000"/>
                </a:solidFill>
                <a:effectLst/>
                <a:latin typeface="Arial"/>
                <a:ea typeface="굴림" pitchFamily="50" charset="-127"/>
                <a:cs typeface="굴림" pitchFamily="50" charset="-127"/>
              </a:rPr>
              <a:t>”</a:t>
            </a:r>
            <a:r>
              <a:rPr kumimoji="1" lang="ko-KR" altLang="en-US" b="0" i="0" u="none" strike="noStrike" cap="none" normalizeH="0" baseline="0" dirty="0" err="1" smtClean="0">
                <a:ln>
                  <a:noFill/>
                </a:ln>
                <a:solidFill>
                  <a:srgbClr val="000000"/>
                </a:solidFill>
                <a:effectLst/>
                <a:latin typeface="굴림" pitchFamily="50" charset="-127"/>
                <a:ea typeface="맑은 고딕" pitchFamily="50" charset="-127"/>
                <a:cs typeface="굴림" pitchFamily="50" charset="-127"/>
              </a:rPr>
              <a:t>으</a:t>
            </a:r>
            <a:r>
              <a:rPr kumimoji="1" lang="en-US" altLang="ko-KR" b="0" i="0" u="none" strike="noStrike" cap="none" normalizeH="0" baseline="0" dirty="0" smtClean="0">
                <a:ln>
                  <a:noFill/>
                </a:ln>
                <a:solidFill>
                  <a:srgbClr val="000000"/>
                </a:solidFill>
                <a:effectLst/>
                <a:latin typeface="맑은 고딕" pitchFamily="50" charset="-127"/>
                <a:ea typeface="굴림" pitchFamily="50" charset="-127"/>
                <a:cs typeface="굴림" pitchFamily="50" charset="-127"/>
              </a:rPr>
              <a:t>~</a:t>
            </a:r>
            <a:r>
              <a:rPr kumimoji="1" lang="ko-KR" altLang="en-US" b="0" i="0" u="none" strike="noStrike" cap="none" normalizeH="0" baseline="0" dirty="0" smtClean="0">
                <a:ln>
                  <a:noFill/>
                </a:ln>
                <a:solidFill>
                  <a:srgbClr val="000000"/>
                </a:solidFill>
                <a:effectLst/>
                <a:latin typeface="굴림" pitchFamily="50" charset="-127"/>
                <a:ea typeface="맑은 고딕" pitchFamily="50" charset="-127"/>
                <a:cs typeface="굴림" pitchFamily="50" charset="-127"/>
              </a:rPr>
              <a:t>구</a:t>
            </a:r>
            <a:r>
              <a:rPr kumimoji="1" lang="en-US" altLang="ko-KR" b="0" i="0" u="none" strike="noStrike" cap="none" normalizeH="0" baseline="0" dirty="0" smtClean="0">
                <a:ln>
                  <a:noFill/>
                </a:ln>
                <a:solidFill>
                  <a:srgbClr val="000000"/>
                </a:solidFill>
                <a:effectLst/>
                <a:latin typeface="맑은 고딕" pitchFamily="50" charset="-127"/>
                <a:ea typeface="굴림" pitchFamily="50" charset="-127"/>
                <a:cs typeface="굴림" pitchFamily="50" charset="-127"/>
              </a:rPr>
              <a:t>! </a:t>
            </a:r>
            <a:r>
              <a:rPr kumimoji="1" lang="ko-KR" altLang="en-US" b="0" i="0" u="none" strike="noStrike" cap="none" normalizeH="0" baseline="0" dirty="0" smtClean="0">
                <a:ln>
                  <a:noFill/>
                </a:ln>
                <a:solidFill>
                  <a:srgbClr val="000000"/>
                </a:solidFill>
                <a:effectLst/>
                <a:latin typeface="굴림" pitchFamily="50" charset="-127"/>
                <a:ea typeface="맑은 고딕" pitchFamily="50" charset="-127"/>
                <a:cs typeface="굴림" pitchFamily="50" charset="-127"/>
              </a:rPr>
              <a:t>이러니까 이런데 대려다 놨지</a:t>
            </a:r>
            <a:r>
              <a:rPr kumimoji="1" lang="en-US" altLang="ko-KR" b="0" i="0" u="none" strike="noStrike" cap="none" normalizeH="0" baseline="0" dirty="0" smtClean="0">
                <a:ln>
                  <a:noFill/>
                </a:ln>
                <a:solidFill>
                  <a:srgbClr val="000000"/>
                </a:solidFill>
                <a:effectLst/>
                <a:latin typeface="맑은 고딕" pitchFamily="50" charset="-127"/>
                <a:ea typeface="굴림" pitchFamily="50" charset="-127"/>
                <a:cs typeface="굴림" pitchFamily="50" charset="-127"/>
              </a:rPr>
              <a:t>..</a:t>
            </a:r>
            <a:r>
              <a:rPr kumimoji="1" lang="en-US" altLang="ko-KR" b="0" i="0" u="none" strike="noStrike" cap="none" normalizeH="0" baseline="0" dirty="0" smtClean="0">
                <a:ln>
                  <a:noFill/>
                </a:ln>
                <a:solidFill>
                  <a:srgbClr val="000000"/>
                </a:solidFill>
                <a:effectLst/>
                <a:latin typeface="Arial"/>
                <a:ea typeface="굴림" pitchFamily="50" charset="-127"/>
                <a:cs typeface="굴림" pitchFamily="50" charset="-127"/>
              </a:rPr>
              <a:t>“</a:t>
            </a:r>
            <a:endParaRPr kumimoji="1" lang="en-US" altLang="ko-KR" b="0" i="0" u="none" strike="noStrike" cap="none" normalizeH="0" baseline="0" dirty="0" smtClean="0">
              <a:ln>
                <a:noFill/>
              </a:ln>
              <a:solidFill>
                <a:schemeClr val="tx1"/>
              </a:solidFill>
              <a:effectLst/>
              <a:latin typeface="굴림" pitchFamily="50" charset="-127"/>
              <a:ea typeface="굴림" pitchFamily="50" charset="-127"/>
              <a:cs typeface="굴림" pitchFamily="50" charset="-127"/>
            </a:endParaRPr>
          </a:p>
          <a:p>
            <a:pPr marL="0" marR="0" lvl="0" indent="0" algn="l" defTabSz="914400" rtl="0" eaLnBrk="0" fontAlgn="base" latinLnBrk="0" hangingPunct="0">
              <a:lnSpc>
                <a:spcPct val="150000"/>
              </a:lnSpc>
              <a:spcBef>
                <a:spcPct val="0"/>
              </a:spcBef>
              <a:spcAft>
                <a:spcPct val="0"/>
              </a:spcAft>
              <a:buClrTx/>
              <a:buSzTx/>
              <a:buFontTx/>
              <a:buNone/>
              <a:tabLst/>
            </a:pPr>
            <a:endParaRPr kumimoji="1" lang="en-US" altLang="ko-KR" b="0" i="0" u="none" strike="noStrike" cap="none" normalizeH="0" baseline="0" dirty="0" smtClean="0">
              <a:ln>
                <a:noFill/>
              </a:ln>
              <a:solidFill>
                <a:schemeClr val="tx1"/>
              </a:solidFill>
              <a:effectLst/>
              <a:latin typeface="굴림" pitchFamily="50" charset="-127"/>
              <a:ea typeface="굴림" pitchFamily="50" charset="-127"/>
              <a:cs typeface="굴림" pitchFamily="50" charset="-127"/>
            </a:endParaRPr>
          </a:p>
        </p:txBody>
      </p:sp>
      <p:sp>
        <p:nvSpPr>
          <p:cNvPr id="10" name="오른쪽 화살표 9"/>
          <p:cNvSpPr/>
          <p:nvPr/>
        </p:nvSpPr>
        <p:spPr>
          <a:xfrm>
            <a:off x="274320" y="2387600"/>
            <a:ext cx="4328160" cy="121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오른쪽 화살표 10"/>
          <p:cNvSpPr/>
          <p:nvPr/>
        </p:nvSpPr>
        <p:spPr>
          <a:xfrm>
            <a:off x="284480" y="4399280"/>
            <a:ext cx="2641600" cy="914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3"/>
          </p:nvPr>
        </p:nvSpPr>
        <p:spPr>
          <a:xfrm>
            <a:off x="715617" y="669649"/>
            <a:ext cx="10664687" cy="5621821"/>
          </a:xfrm>
        </p:spPr>
        <p:txBody>
          <a:bodyPr/>
          <a:lstStyle/>
          <a:p>
            <a:pPr fontAlgn="base" latinLnBrk="0"/>
            <a:r>
              <a:rPr lang="en-US" altLang="ko-KR" sz="1800" dirty="0" smtClean="0">
                <a:latin typeface="맑은 고딕" pitchFamily="50" charset="-127"/>
                <a:ea typeface="맑은 고딕" pitchFamily="50" charset="-127"/>
              </a:rPr>
              <a:t>3) </a:t>
            </a:r>
            <a:r>
              <a:rPr lang="ko-KR" altLang="en-US" sz="1800" dirty="0" smtClean="0">
                <a:latin typeface="맑은 고딕" pitchFamily="50" charset="-127"/>
                <a:ea typeface="맑은 고딕" pitchFamily="50" charset="-127"/>
              </a:rPr>
              <a:t>종사자 편의를 위한 기저귀 착용</a:t>
            </a:r>
          </a:p>
          <a:p>
            <a:pPr fontAlgn="base">
              <a:lnSpc>
                <a:spcPct val="150000"/>
              </a:lnSpc>
            </a:pPr>
            <a:r>
              <a:rPr lang="ko-KR" altLang="en-US" sz="1800" dirty="0" smtClean="0">
                <a:latin typeface="맑은 고딕" pitchFamily="50" charset="-127"/>
                <a:ea typeface="맑은 고딕" pitchFamily="50" charset="-127"/>
              </a:rPr>
              <a:t>   한 어르신은 </a:t>
            </a:r>
            <a:r>
              <a:rPr lang="ko-KR" altLang="en-US" sz="1800" dirty="0" err="1" smtClean="0">
                <a:latin typeface="맑은 고딕" pitchFamily="50" charset="-127"/>
                <a:ea typeface="맑은 고딕" pitchFamily="50" charset="-127"/>
              </a:rPr>
              <a:t>편마비임</a:t>
            </a:r>
            <a:r>
              <a:rPr lang="ko-KR" altLang="en-US" sz="1800" dirty="0" smtClean="0">
                <a:latin typeface="맑은 고딕" pitchFamily="50" charset="-127"/>
                <a:ea typeface="맑은 고딕" pitchFamily="50" charset="-127"/>
              </a:rPr>
              <a:t> 에도 낯 시간 동안 스스로 대소변을 해결하고 애를 쓰지만 그게      </a:t>
            </a:r>
            <a:endParaRPr lang="en-US" altLang="ko-KR" sz="1800" dirty="0" smtClean="0">
              <a:latin typeface="맑은 고딕" pitchFamily="50" charset="-127"/>
              <a:ea typeface="맑은 고딕" pitchFamily="50" charset="-127"/>
            </a:endParaRPr>
          </a:p>
          <a:p>
            <a:pPr fontAlgn="base">
              <a:lnSpc>
                <a:spcPct val="150000"/>
              </a:lnSpc>
            </a:pPr>
            <a:r>
              <a:rPr lang="en-US" altLang="ko-KR" sz="1800" dirty="0" smtClean="0">
                <a:latin typeface="맑은 고딕" pitchFamily="50" charset="-127"/>
                <a:ea typeface="맑은 고딕" pitchFamily="50" charset="-127"/>
              </a:rPr>
              <a:t>   </a:t>
            </a:r>
            <a:r>
              <a:rPr lang="ko-KR" altLang="en-US" sz="1800" dirty="0" smtClean="0">
                <a:latin typeface="맑은 고딕" pitchFamily="50" charset="-127"/>
                <a:ea typeface="맑은 고딕" pitchFamily="50" charset="-127"/>
              </a:rPr>
              <a:t>마음처럼 되지 않는다</a:t>
            </a:r>
            <a:r>
              <a:rPr lang="en-US" altLang="ko-KR" sz="1800" dirty="0" smtClean="0">
                <a:latin typeface="맑은 고딕" pitchFamily="50" charset="-127"/>
                <a:ea typeface="맑은 고딕" pitchFamily="50" charset="-127"/>
              </a:rPr>
              <a:t>. </a:t>
            </a:r>
          </a:p>
          <a:p>
            <a:pPr fontAlgn="base">
              <a:lnSpc>
                <a:spcPct val="150000"/>
              </a:lnSpc>
            </a:pPr>
            <a:r>
              <a:rPr lang="en-US" altLang="ko-KR" sz="1800" dirty="0" smtClean="0">
                <a:latin typeface="맑은 고딕" pitchFamily="50" charset="-127"/>
                <a:ea typeface="맑은 고딕" pitchFamily="50" charset="-127"/>
              </a:rPr>
              <a:t>   </a:t>
            </a:r>
            <a:r>
              <a:rPr lang="ko-KR" altLang="en-US" sz="1800" dirty="0" smtClean="0">
                <a:latin typeface="맑은 고딕" pitchFamily="50" charset="-127"/>
                <a:ea typeface="맑은 고딕" pitchFamily="50" charset="-127"/>
              </a:rPr>
              <a:t>어르신은 밤에 한두 번 화장실 가는 것이 습관인데 저녁에 종사자가 기저귀를 채우고 거기에 </a:t>
            </a:r>
            <a:endParaRPr lang="en-US" altLang="ko-KR" sz="1800" dirty="0" smtClean="0">
              <a:latin typeface="맑은 고딕" pitchFamily="50" charset="-127"/>
              <a:ea typeface="맑은 고딕" pitchFamily="50" charset="-127"/>
            </a:endParaRPr>
          </a:p>
          <a:p>
            <a:pPr fontAlgn="base">
              <a:lnSpc>
                <a:spcPct val="150000"/>
              </a:lnSpc>
            </a:pPr>
            <a:r>
              <a:rPr lang="en-US" altLang="ko-KR" sz="1800" dirty="0" smtClean="0">
                <a:latin typeface="맑은 고딕" pitchFamily="50" charset="-127"/>
                <a:ea typeface="맑은 고딕" pitchFamily="50" charset="-127"/>
              </a:rPr>
              <a:t>  </a:t>
            </a:r>
            <a:r>
              <a:rPr lang="ko-KR" altLang="en-US" sz="1800" dirty="0" smtClean="0">
                <a:latin typeface="맑은 고딕" pitchFamily="50" charset="-127"/>
                <a:ea typeface="맑은 고딕" pitchFamily="50" charset="-127"/>
              </a:rPr>
              <a:t> 볼일을 보라고 하고는 나타나지를 않는다</a:t>
            </a:r>
            <a:r>
              <a:rPr lang="en-US" altLang="ko-KR" sz="1800" dirty="0" smtClean="0">
                <a:latin typeface="맑은 고딕" pitchFamily="50" charset="-127"/>
                <a:ea typeface="맑은 고딕" pitchFamily="50" charset="-127"/>
              </a:rPr>
              <a:t>.</a:t>
            </a:r>
          </a:p>
          <a:p>
            <a:pPr fontAlgn="base">
              <a:lnSpc>
                <a:spcPct val="150000"/>
              </a:lnSpc>
            </a:pPr>
            <a:endParaRPr lang="ko-KR" altLang="en-US" sz="1800" dirty="0" smtClean="0">
              <a:latin typeface="맑은 고딕" pitchFamily="50" charset="-127"/>
              <a:ea typeface="맑은 고딕" pitchFamily="50" charset="-127"/>
            </a:endParaRPr>
          </a:p>
          <a:p>
            <a:pPr fontAlgn="base" latinLnBrk="0">
              <a:lnSpc>
                <a:spcPct val="150000"/>
              </a:lnSpc>
            </a:pPr>
            <a:r>
              <a:rPr lang="en-US" altLang="ko-KR" sz="1800" dirty="0" smtClean="0">
                <a:latin typeface="맑은 고딕" pitchFamily="50" charset="-127"/>
                <a:ea typeface="맑은 고딕" pitchFamily="50" charset="-127"/>
              </a:rPr>
              <a:t>4) </a:t>
            </a:r>
            <a:r>
              <a:rPr lang="ko-KR" altLang="en-US" sz="1800" dirty="0" smtClean="0">
                <a:latin typeface="맑은 고딕" pitchFamily="50" charset="-127"/>
                <a:ea typeface="맑은 고딕" pitchFamily="50" charset="-127"/>
              </a:rPr>
              <a:t>벌로 독방에 가두다</a:t>
            </a:r>
          </a:p>
          <a:p>
            <a:pPr fontAlgn="base">
              <a:lnSpc>
                <a:spcPct val="150000"/>
              </a:lnSpc>
            </a:pPr>
            <a:r>
              <a:rPr lang="ko-KR" altLang="en-US" sz="1800" dirty="0" smtClean="0">
                <a:latin typeface="맑은 고딕" pitchFamily="50" charset="-127"/>
                <a:ea typeface="맑은 고딕" pitchFamily="50" charset="-127"/>
              </a:rPr>
              <a:t>   우리 시설에 성격이 괴팍한 한 어르신이 있다</a:t>
            </a:r>
            <a:r>
              <a:rPr lang="en-US" altLang="ko-KR" sz="1800" dirty="0" smtClean="0">
                <a:latin typeface="맑은 고딕" pitchFamily="50" charset="-127"/>
                <a:ea typeface="맑은 고딕" pitchFamily="50" charset="-127"/>
              </a:rPr>
              <a:t>. </a:t>
            </a:r>
            <a:r>
              <a:rPr lang="ko-KR" altLang="en-US" sz="1800" dirty="0" smtClean="0">
                <a:latin typeface="맑은 고딕" pitchFamily="50" charset="-127"/>
                <a:ea typeface="맑은 고딕" pitchFamily="50" charset="-127"/>
              </a:rPr>
              <a:t>어르신은 자기 성에 차지 않거나</a:t>
            </a:r>
            <a:r>
              <a:rPr lang="en-US" altLang="ko-KR" sz="1800" dirty="0" smtClean="0">
                <a:latin typeface="맑은 고딕" pitchFamily="50" charset="-127"/>
                <a:ea typeface="맑은 고딕" pitchFamily="50" charset="-127"/>
              </a:rPr>
              <a:t>, </a:t>
            </a:r>
            <a:r>
              <a:rPr lang="ko-KR" altLang="en-US" sz="1800" dirty="0" smtClean="0">
                <a:latin typeface="맑은 고딕" pitchFamily="50" charset="-127"/>
                <a:ea typeface="맑은 고딕" pitchFamily="50" charset="-127"/>
              </a:rPr>
              <a:t>조금만 </a:t>
            </a:r>
          </a:p>
          <a:p>
            <a:pPr fontAlgn="base">
              <a:lnSpc>
                <a:spcPct val="150000"/>
              </a:lnSpc>
            </a:pPr>
            <a:r>
              <a:rPr lang="ko-KR" altLang="en-US" sz="1800" dirty="0" smtClean="0">
                <a:latin typeface="맑은 고딕" pitchFamily="50" charset="-127"/>
                <a:ea typeface="맑은 고딕" pitchFamily="50" charset="-127"/>
              </a:rPr>
              <a:t>   마음에 안 들어도 종사자들한테 욕을 하고 때리기까지 한다</a:t>
            </a:r>
            <a:r>
              <a:rPr lang="en-US" altLang="ko-KR" sz="1800" dirty="0" smtClean="0">
                <a:latin typeface="맑은 고딕" pitchFamily="50" charset="-127"/>
                <a:ea typeface="맑은 고딕" pitchFamily="50" charset="-127"/>
              </a:rPr>
              <a:t>. </a:t>
            </a:r>
            <a:r>
              <a:rPr lang="ko-KR" altLang="en-US" sz="1800" dirty="0" smtClean="0">
                <a:latin typeface="맑은 고딕" pitchFamily="50" charset="-127"/>
                <a:ea typeface="맑은 고딕" pitchFamily="50" charset="-127"/>
              </a:rPr>
              <a:t>처음에는 그냥 내버려 두었는데 </a:t>
            </a:r>
          </a:p>
          <a:p>
            <a:pPr fontAlgn="base">
              <a:lnSpc>
                <a:spcPct val="150000"/>
              </a:lnSpc>
            </a:pPr>
            <a:r>
              <a:rPr lang="ko-KR" altLang="en-US" sz="1800" dirty="0" smtClean="0">
                <a:latin typeface="맑은 고딕" pitchFamily="50" charset="-127"/>
                <a:ea typeface="맑은 고딕" pitchFamily="50" charset="-127"/>
              </a:rPr>
              <a:t>   계속 반복되어서 지금은 그런 일이 벌어질 때 마다 한나절 동안 방에 가두고 나오지 못하게</a:t>
            </a:r>
          </a:p>
          <a:p>
            <a:pPr fontAlgn="base">
              <a:lnSpc>
                <a:spcPct val="150000"/>
              </a:lnSpc>
            </a:pPr>
            <a:r>
              <a:rPr lang="ko-KR" altLang="en-US" sz="1800" dirty="0" smtClean="0">
                <a:latin typeface="맑은 고딕" pitchFamily="50" charset="-127"/>
                <a:ea typeface="맑은 고딕" pitchFamily="50" charset="-127"/>
              </a:rPr>
              <a:t>   한다</a:t>
            </a:r>
            <a:r>
              <a:rPr lang="en-US" altLang="ko-KR" sz="1800" dirty="0" smtClean="0">
                <a:latin typeface="맑은 고딕" pitchFamily="50" charset="-127"/>
                <a:ea typeface="맑은 고딕" pitchFamily="50" charset="-127"/>
              </a:rPr>
              <a:t>.</a:t>
            </a:r>
            <a:endParaRPr lang="ko-KR" altLang="en-US" sz="1800" dirty="0" smtClean="0">
              <a:latin typeface="맑은 고딕" pitchFamily="50" charset="-127"/>
              <a:ea typeface="맑은 고딕" pitchFamily="50" charset="-127"/>
            </a:endParaRPr>
          </a:p>
          <a:p>
            <a:pPr>
              <a:lnSpc>
                <a:spcPct val="150000"/>
              </a:lnSpc>
            </a:pPr>
            <a:endParaRPr lang="ko-KR" altLang="en-US" sz="1800" dirty="0">
              <a:latin typeface="맑은 고딕" pitchFamily="50" charset="-127"/>
              <a:ea typeface="맑은 고딕" pitchFamily="50" charset="-127"/>
            </a:endParaRPr>
          </a:p>
        </p:txBody>
      </p:sp>
      <p:sp>
        <p:nvSpPr>
          <p:cNvPr id="6" name="오른쪽 화살표 5"/>
          <p:cNvSpPr/>
          <p:nvPr/>
        </p:nvSpPr>
        <p:spPr>
          <a:xfrm>
            <a:off x="824948" y="964096"/>
            <a:ext cx="3796748" cy="795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오른쪽 화살표 7"/>
          <p:cNvSpPr/>
          <p:nvPr/>
        </p:nvSpPr>
        <p:spPr>
          <a:xfrm>
            <a:off x="725557" y="4204252"/>
            <a:ext cx="2802834" cy="993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723900" y="0"/>
            <a:ext cx="107442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3"/>
          </p:nvPr>
        </p:nvSpPr>
        <p:spPr>
          <a:xfrm>
            <a:off x="770793" y="371475"/>
            <a:ext cx="6078684" cy="757529"/>
          </a:xfrm>
        </p:spPr>
        <p:txBody>
          <a:bodyPr/>
          <a:lstStyle/>
          <a:p>
            <a:r>
              <a:rPr lang="ko-KR" altLang="en-US" sz="2400" dirty="0" smtClean="0"/>
              <a:t>노인 학대 유형</a:t>
            </a:r>
            <a:endParaRPr lang="ko-KR" altLang="en-US" sz="2400" dirty="0"/>
          </a:p>
        </p:txBody>
      </p:sp>
      <p:sp>
        <p:nvSpPr>
          <p:cNvPr id="4" name="텍스트 개체 틀 3"/>
          <p:cNvSpPr>
            <a:spLocks noGrp="1"/>
          </p:cNvSpPr>
          <p:nvPr>
            <p:ph type="body" sz="quarter" idx="14"/>
          </p:nvPr>
        </p:nvSpPr>
        <p:spPr>
          <a:xfrm>
            <a:off x="514889" y="4259233"/>
            <a:ext cx="11418964" cy="335847"/>
          </a:xfrm>
        </p:spPr>
        <p:txBody>
          <a:bodyPr/>
          <a:lstStyle/>
          <a:p>
            <a:r>
              <a:rPr lang="ko-KR" altLang="en-US" b="1" i="0" dirty="0" smtClean="0">
                <a:solidFill>
                  <a:srgbClr val="FF0000"/>
                </a:solidFill>
              </a:rPr>
              <a:t>경제적</a:t>
            </a:r>
            <a:r>
              <a:rPr lang="en-US" altLang="ko-KR" b="1" i="0" dirty="0" smtClean="0">
                <a:solidFill>
                  <a:srgbClr val="FF0000"/>
                </a:solidFill>
              </a:rPr>
              <a:t> </a:t>
            </a:r>
            <a:r>
              <a:rPr lang="ko-KR" altLang="en-US" b="1" i="0" dirty="0" smtClean="0">
                <a:solidFill>
                  <a:srgbClr val="FF0000"/>
                </a:solidFill>
              </a:rPr>
              <a:t>학대 </a:t>
            </a:r>
            <a:r>
              <a:rPr lang="ko-KR" altLang="en-US" b="1" i="0" dirty="0" smtClean="0"/>
              <a:t>노인의 물건 및 금품을 </a:t>
            </a:r>
            <a:r>
              <a:rPr lang="ko-KR" altLang="en-US" b="1" i="0" dirty="0" err="1" smtClean="0"/>
              <a:t>허락없이</a:t>
            </a:r>
            <a:r>
              <a:rPr lang="ko-KR" altLang="en-US" b="1" i="0" dirty="0" smtClean="0"/>
              <a:t> 사용하거나 갈취한 적이 있다</a:t>
            </a:r>
            <a:r>
              <a:rPr lang="en-US" altLang="ko-KR" b="1" i="0" dirty="0" smtClean="0"/>
              <a:t>.</a:t>
            </a:r>
          </a:p>
          <a:p>
            <a:r>
              <a:rPr lang="ko-KR" altLang="en-US" b="1" i="0" dirty="0" smtClean="0"/>
              <a:t>                기초생활보장제도 급여</a:t>
            </a:r>
            <a:r>
              <a:rPr lang="en-US" altLang="ko-KR" b="1" i="0" dirty="0" smtClean="0"/>
              <a:t>, </a:t>
            </a:r>
            <a:r>
              <a:rPr lang="ko-KR" altLang="en-US" b="1" i="0" dirty="0" smtClean="0"/>
              <a:t>기초노령연금을 가로채거나 임의로 사용한 적이 있다</a:t>
            </a:r>
            <a:r>
              <a:rPr lang="en-US" altLang="ko-KR" b="1" i="0" dirty="0" smtClean="0"/>
              <a:t>.</a:t>
            </a:r>
          </a:p>
          <a:p>
            <a:endParaRPr lang="en-US" altLang="ko-KR" b="1" i="0" dirty="0" smtClean="0"/>
          </a:p>
          <a:p>
            <a:r>
              <a:rPr lang="ko-KR" altLang="en-US" b="1" i="0" dirty="0" smtClean="0">
                <a:solidFill>
                  <a:srgbClr val="FF0000"/>
                </a:solidFill>
              </a:rPr>
              <a:t>방 임   </a:t>
            </a:r>
            <a:r>
              <a:rPr lang="ko-KR" altLang="en-US" b="1" i="0" dirty="0" smtClean="0"/>
              <a:t>스스로 할 수 없는 식사</a:t>
            </a:r>
            <a:r>
              <a:rPr lang="en-US" altLang="ko-KR" b="1" i="0" dirty="0" smtClean="0"/>
              <a:t>, </a:t>
            </a:r>
            <a:r>
              <a:rPr lang="ko-KR" altLang="en-US" b="1" i="0" dirty="0" smtClean="0"/>
              <a:t>배변</a:t>
            </a:r>
            <a:r>
              <a:rPr lang="en-US" altLang="ko-KR" b="1" i="0" dirty="0" smtClean="0"/>
              <a:t>, </a:t>
            </a:r>
            <a:r>
              <a:rPr lang="ko-KR" altLang="en-US" b="1" i="0" dirty="0" smtClean="0"/>
              <a:t>목욕</a:t>
            </a:r>
            <a:r>
              <a:rPr lang="en-US" altLang="ko-KR" b="1" i="0" dirty="0" smtClean="0"/>
              <a:t>, </a:t>
            </a:r>
            <a:r>
              <a:rPr lang="ko-KR" altLang="en-US" b="1" i="0" dirty="0" smtClean="0"/>
              <a:t>옷 입기 등 일상생활 도움을 제대로 제공하지 않은 적이 있다</a:t>
            </a:r>
            <a:r>
              <a:rPr lang="en-US" altLang="ko-KR" i="0" dirty="0" smtClean="0"/>
              <a:t>.</a:t>
            </a:r>
          </a:p>
          <a:p>
            <a:endParaRPr lang="en-US" altLang="ko-KR" b="1" i="0" dirty="0" smtClean="0"/>
          </a:p>
          <a:p>
            <a:r>
              <a:rPr lang="ko-KR" altLang="en-US" b="1" i="0" dirty="0" smtClean="0">
                <a:solidFill>
                  <a:srgbClr val="FF0000"/>
                </a:solidFill>
              </a:rPr>
              <a:t>유 기   </a:t>
            </a:r>
            <a:r>
              <a:rPr lang="ko-KR" altLang="en-US" i="0" dirty="0" smtClean="0">
                <a:solidFill>
                  <a:srgbClr val="000000"/>
                </a:solidFill>
                <a:latin typeface="YGO12-Identity-H"/>
              </a:rPr>
              <a:t>시설 입소 후 가족과 연락을 시설 측에서 두절시킨 적이 있다</a:t>
            </a:r>
            <a:r>
              <a:rPr lang="en-US" altLang="ko-KR" i="0" dirty="0" smtClean="0">
                <a:solidFill>
                  <a:srgbClr val="000000"/>
                </a:solidFill>
                <a:latin typeface="YGO12-Identity-H"/>
              </a:rPr>
              <a:t>.</a:t>
            </a:r>
          </a:p>
          <a:p>
            <a:r>
              <a:rPr lang="ko-KR" altLang="en-US" i="0" dirty="0" smtClean="0">
                <a:solidFill>
                  <a:srgbClr val="000000"/>
                </a:solidFill>
                <a:latin typeface="YGO12-Identity-H"/>
              </a:rPr>
              <a:t>          자녀들과 연락이 두절되었으며 기존 주거지를 옮기거나 이민을 떠난 것을 목격한 적이 있다</a:t>
            </a:r>
            <a:r>
              <a:rPr lang="en-US" altLang="ko-KR" i="0" dirty="0" smtClean="0">
                <a:solidFill>
                  <a:srgbClr val="000000"/>
                </a:solidFill>
                <a:latin typeface="YGO12-Identity-H"/>
              </a:rPr>
              <a:t>.</a:t>
            </a:r>
            <a:endParaRPr lang="ko-KR" altLang="en-US" b="1" i="0" dirty="0"/>
          </a:p>
        </p:txBody>
      </p:sp>
      <p:pic>
        <p:nvPicPr>
          <p:cNvPr id="2050" name="Picture 2"/>
          <p:cNvPicPr>
            <a:picLocks noGrp="1" noChangeAspect="1" noChangeArrowheads="1"/>
          </p:cNvPicPr>
          <p:nvPr>
            <p:ph type="pic" sz="quarter" idx="15"/>
          </p:nvPr>
        </p:nvPicPr>
        <p:blipFill>
          <a:blip r:embed="rId2"/>
          <a:srcRect t="30476" b="30476"/>
          <a:stretch>
            <a:fillRect/>
          </a:stretch>
        </p:blipFill>
        <p:spPr bwMode="auto">
          <a:xfrm>
            <a:off x="429208" y="1487326"/>
            <a:ext cx="10186001" cy="234755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번호 개체 틀 1"/>
          <p:cNvSpPr>
            <a:spLocks noGrp="1"/>
          </p:cNvSpPr>
          <p:nvPr>
            <p:ph type="sldNum" sz="quarter" idx="12"/>
          </p:nvPr>
        </p:nvSpPr>
        <p:spPr/>
        <p:txBody>
          <a:bodyPr/>
          <a:lstStyle/>
          <a:p>
            <a:fld id="{ADEB06D7-5738-48E0-91BA-EBA8C2F0FAB4}" type="slidenum">
              <a:rPr lang="ko-KR" altLang="en-US" smtClean="0"/>
              <a:pPr/>
              <a:t>13</a:t>
            </a:fld>
            <a:endParaRPr lang="ko-KR" altLang="en-US" dirty="0"/>
          </a:p>
        </p:txBody>
      </p:sp>
      <p:sp>
        <p:nvSpPr>
          <p:cNvPr id="4" name="텍스트 개체 틀 3"/>
          <p:cNvSpPr>
            <a:spLocks noGrp="1"/>
          </p:cNvSpPr>
          <p:nvPr>
            <p:ph type="body" sz="quarter" idx="13"/>
          </p:nvPr>
        </p:nvSpPr>
        <p:spPr>
          <a:xfrm>
            <a:off x="692639" y="307976"/>
            <a:ext cx="8904654" cy="2183297"/>
          </a:xfrm>
        </p:spPr>
        <p:txBody>
          <a:bodyPr/>
          <a:lstStyle/>
          <a:p>
            <a:r>
              <a:rPr lang="ko-KR" altLang="en-US" sz="3200" dirty="0" smtClean="0">
                <a:solidFill>
                  <a:schemeClr val="tx1"/>
                </a:solidFill>
              </a:rPr>
              <a:t>노인학대 유형</a:t>
            </a:r>
            <a:endParaRPr lang="en-US" altLang="ko-KR" sz="3200" dirty="0" smtClean="0">
              <a:solidFill>
                <a:schemeClr val="tx1"/>
              </a:solidFill>
            </a:endParaRPr>
          </a:p>
          <a:p>
            <a:endParaRPr lang="en-US" altLang="ko-KR" sz="3200" dirty="0" smtClean="0">
              <a:solidFill>
                <a:schemeClr val="tx1"/>
              </a:solidFill>
            </a:endParaRPr>
          </a:p>
          <a:p>
            <a:endParaRPr lang="en-US" altLang="ko-KR" sz="3200" dirty="0" smtClean="0">
              <a:solidFill>
                <a:schemeClr val="tx1"/>
              </a:solidFill>
            </a:endParaRPr>
          </a:p>
          <a:p>
            <a:endParaRPr lang="en-US" altLang="ko-KR" sz="3200" dirty="0" smtClean="0">
              <a:solidFill>
                <a:schemeClr val="tx1"/>
              </a:solidFill>
            </a:endParaRPr>
          </a:p>
          <a:p>
            <a:endParaRPr lang="en-US" altLang="ko-KR" sz="3200" dirty="0" smtClean="0">
              <a:solidFill>
                <a:schemeClr val="tx1"/>
              </a:solidFill>
            </a:endParaRPr>
          </a:p>
          <a:p>
            <a:endParaRPr lang="en-US" altLang="ko-KR" sz="2800" dirty="0" smtClean="0">
              <a:solidFill>
                <a:schemeClr val="accent5"/>
              </a:solidFill>
            </a:endParaRPr>
          </a:p>
          <a:p>
            <a:endParaRPr lang="ko-KR" altLang="en-US" sz="3600" dirty="0"/>
          </a:p>
        </p:txBody>
      </p:sp>
      <p:sp>
        <p:nvSpPr>
          <p:cNvPr id="19457" name="Rectangle 1"/>
          <p:cNvSpPr>
            <a:spLocks noChangeArrowheads="1"/>
          </p:cNvSpPr>
          <p:nvPr/>
        </p:nvSpPr>
        <p:spPr bwMode="auto">
          <a:xfrm>
            <a:off x="597159" y="531844"/>
            <a:ext cx="11290041" cy="1138773"/>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b="0" i="0" u="none" strike="noStrike" cap="none" normalizeH="0" baseline="0" dirty="0" smtClean="0">
                <a:ln>
                  <a:noFill/>
                </a:ln>
                <a:solidFill>
                  <a:schemeClr val="tx1"/>
                </a:solidFill>
                <a:effectLst/>
                <a:latin typeface="굴림" pitchFamily="50" charset="-127"/>
                <a:ea typeface="굴림" pitchFamily="50" charset="-127"/>
                <a:cs typeface="굴림" pitchFamily="50" charset="-127"/>
              </a:rPr>
              <a:t>  </a:t>
            </a:r>
            <a:endParaRPr kumimoji="1" lang="ko-KR" altLang="ko-KR" sz="19100" b="1" i="0" u="none" strike="noStrike" cap="none" normalizeH="0" baseline="0" dirty="0" smtClean="0">
              <a:ln>
                <a:noFill/>
              </a:ln>
              <a:solidFill>
                <a:srgbClr val="5B5B5B"/>
              </a:solidFill>
              <a:effectLst/>
              <a:latin typeface="굴림" pitchFamily="50" charset="-127"/>
              <a:ea typeface="NanumGothic"/>
              <a:cs typeface="굴림" pitchFamily="50" charset="-127"/>
            </a:endParaRPr>
          </a:p>
          <a:p>
            <a:endParaRPr lang="en-US" altLang="ko-KR" sz="2800" dirty="0" smtClean="0">
              <a:latin typeface="+mj-ea"/>
            </a:endParaRPr>
          </a:p>
          <a:p>
            <a:endParaRPr lang="en-US" altLang="ko-KR" sz="2800" dirty="0" smtClean="0">
              <a:latin typeface="+mj-ea"/>
            </a:endParaRPr>
          </a:p>
        </p:txBody>
      </p:sp>
      <p:sp>
        <p:nvSpPr>
          <p:cNvPr id="6" name="직사각형 5"/>
          <p:cNvSpPr/>
          <p:nvPr/>
        </p:nvSpPr>
        <p:spPr>
          <a:xfrm>
            <a:off x="877077" y="475862"/>
            <a:ext cx="10478278" cy="1815882"/>
          </a:xfrm>
          <a:prstGeom prst="rect">
            <a:avLst/>
          </a:prstGeom>
        </p:spPr>
        <p:txBody>
          <a:bodyPr wrap="square">
            <a:spAutoFit/>
          </a:bodyPr>
          <a:lstStyle/>
          <a:p>
            <a:endParaRPr lang="en-US" altLang="ko-KR" dirty="0" smtClean="0"/>
          </a:p>
          <a:p>
            <a:endParaRPr lang="en-US" altLang="ko-KR" sz="2000" dirty="0" smtClean="0">
              <a:solidFill>
                <a:srgbClr val="C00000"/>
              </a:solidFill>
              <a:latin typeface="HY견고딕" pitchFamily="18" charset="-127"/>
              <a:ea typeface="HY견고딕" pitchFamily="18" charset="-127"/>
            </a:endParaRPr>
          </a:p>
          <a:p>
            <a:r>
              <a:rPr lang="en-US" altLang="ko-KR" sz="2000" dirty="0" smtClean="0">
                <a:solidFill>
                  <a:srgbClr val="C00000"/>
                </a:solidFill>
                <a:latin typeface="HY견고딕" pitchFamily="18" charset="-127"/>
                <a:ea typeface="HY견고딕" pitchFamily="18" charset="-127"/>
              </a:rPr>
              <a:t>&lt;</a:t>
            </a:r>
            <a:r>
              <a:rPr lang="ko-KR" altLang="en-US" sz="2000" dirty="0" smtClean="0">
                <a:solidFill>
                  <a:srgbClr val="C00000"/>
                </a:solidFill>
                <a:latin typeface="HY견고딕" pitchFamily="18" charset="-127"/>
                <a:ea typeface="HY견고딕" pitchFamily="18" charset="-127"/>
              </a:rPr>
              <a:t>신체적 학대</a:t>
            </a:r>
            <a:r>
              <a:rPr lang="en-US" altLang="ko-KR" sz="2000" dirty="0" smtClean="0">
                <a:solidFill>
                  <a:srgbClr val="C00000"/>
                </a:solidFill>
                <a:latin typeface="HY견고딕" pitchFamily="18" charset="-127"/>
                <a:ea typeface="HY견고딕" pitchFamily="18" charset="-127"/>
              </a:rPr>
              <a:t>&gt;</a:t>
            </a:r>
          </a:p>
          <a:p>
            <a:endParaRPr lang="ko-KR" altLang="en-US" dirty="0" smtClean="0"/>
          </a:p>
          <a:p>
            <a:r>
              <a:rPr lang="ko-KR" altLang="en-US" b="1" dirty="0" smtClean="0">
                <a:solidFill>
                  <a:srgbClr val="7030A0"/>
                </a:solidFill>
              </a:rPr>
              <a:t>물리적 힘 또는 도구를 이용하여 노인에게 신체적 혹은 정신적 손상</a:t>
            </a:r>
            <a:r>
              <a:rPr lang="en-US" altLang="ko-KR" b="1" dirty="0" smtClean="0">
                <a:solidFill>
                  <a:srgbClr val="7030A0"/>
                </a:solidFill>
              </a:rPr>
              <a:t>, </a:t>
            </a:r>
            <a:r>
              <a:rPr lang="ko-KR" altLang="en-US" b="1" dirty="0" smtClean="0">
                <a:solidFill>
                  <a:srgbClr val="7030A0"/>
                </a:solidFill>
              </a:rPr>
              <a:t>고통</a:t>
            </a:r>
            <a:r>
              <a:rPr lang="en-US" altLang="ko-KR" b="1" dirty="0" smtClean="0">
                <a:solidFill>
                  <a:srgbClr val="7030A0"/>
                </a:solidFill>
              </a:rPr>
              <a:t>, </a:t>
            </a:r>
            <a:r>
              <a:rPr lang="ko-KR" altLang="en-US" b="1" dirty="0" smtClean="0">
                <a:solidFill>
                  <a:srgbClr val="7030A0"/>
                </a:solidFill>
              </a:rPr>
              <a:t>장애를 유발시키는  행위</a:t>
            </a:r>
            <a:endParaRPr lang="en-US" altLang="ko-KR" b="1" dirty="0" smtClean="0">
              <a:solidFill>
                <a:srgbClr val="7030A0"/>
              </a:solidFill>
            </a:endParaRPr>
          </a:p>
          <a:p>
            <a:endParaRPr lang="ko-KR" altLang="en-US" dirty="0" smtClean="0"/>
          </a:p>
        </p:txBody>
      </p:sp>
      <p:sp>
        <p:nvSpPr>
          <p:cNvPr id="7" name="직사각형 6"/>
          <p:cNvSpPr/>
          <p:nvPr/>
        </p:nvSpPr>
        <p:spPr>
          <a:xfrm>
            <a:off x="1126602" y="5872580"/>
            <a:ext cx="9116993" cy="507831"/>
          </a:xfrm>
          <a:prstGeom prst="rect">
            <a:avLst/>
          </a:prstGeom>
        </p:spPr>
        <p:txBody>
          <a:bodyPr wrap="square">
            <a:spAutoFit/>
          </a:bodyPr>
          <a:lstStyle/>
          <a:p>
            <a:pPr>
              <a:lnSpc>
                <a:spcPct val="150000"/>
              </a:lnSpc>
            </a:pPr>
            <a:r>
              <a:rPr lang="ko-KR" altLang="en-US" b="1" dirty="0" smtClean="0">
                <a:solidFill>
                  <a:srgbClr val="00B050"/>
                </a:solidFill>
              </a:rPr>
              <a:t>요양원에 열심히 근무 할 수 있도록 내 몸과 내 마음의 준비가 되어야 한다</a:t>
            </a:r>
            <a:r>
              <a:rPr lang="en-US" altLang="ko-KR" b="1" dirty="0" smtClean="0">
                <a:solidFill>
                  <a:srgbClr val="00B050"/>
                </a:solidFill>
              </a:rPr>
              <a:t>.</a:t>
            </a:r>
          </a:p>
        </p:txBody>
      </p:sp>
      <p:pic>
        <p:nvPicPr>
          <p:cNvPr id="4098" name="Picture 2"/>
          <p:cNvPicPr>
            <a:picLocks noChangeAspect="1" noChangeArrowheads="1"/>
          </p:cNvPicPr>
          <p:nvPr/>
        </p:nvPicPr>
        <p:blipFill>
          <a:blip r:embed="rId2"/>
          <a:srcRect/>
          <a:stretch>
            <a:fillRect/>
          </a:stretch>
        </p:blipFill>
        <p:spPr bwMode="auto">
          <a:xfrm>
            <a:off x="1224988" y="2211609"/>
            <a:ext cx="9134354" cy="34194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3"/>
          </p:nvPr>
        </p:nvSpPr>
        <p:spPr>
          <a:xfrm>
            <a:off x="770793" y="371475"/>
            <a:ext cx="6078684" cy="794852"/>
          </a:xfrm>
        </p:spPr>
        <p:txBody>
          <a:bodyPr/>
          <a:lstStyle/>
          <a:p>
            <a:r>
              <a:rPr lang="ko-KR" altLang="en-US" sz="2000" dirty="0" smtClean="0"/>
              <a:t>시설에서 발생할 수 있는 신체적 학대</a:t>
            </a:r>
            <a:endParaRPr lang="ko-KR" altLang="en-US" sz="2000" dirty="0"/>
          </a:p>
        </p:txBody>
      </p:sp>
      <p:sp>
        <p:nvSpPr>
          <p:cNvPr id="6" name="직사각형 5"/>
          <p:cNvSpPr/>
          <p:nvPr/>
        </p:nvSpPr>
        <p:spPr>
          <a:xfrm>
            <a:off x="687355" y="1359865"/>
            <a:ext cx="9483012" cy="4247317"/>
          </a:xfrm>
          <a:prstGeom prst="rect">
            <a:avLst/>
          </a:prstGeom>
        </p:spPr>
        <p:txBody>
          <a:bodyPr wrap="square">
            <a:spAutoFit/>
          </a:bodyPr>
          <a:lstStyle/>
          <a:p>
            <a:pPr>
              <a:buFont typeface="Wingdings" pitchFamily="2" charset="2"/>
              <a:buChar char="§"/>
            </a:pPr>
            <a:r>
              <a:rPr lang="ko-KR" altLang="en-US" dirty="0" smtClean="0"/>
              <a:t>  손 또는 몸으로 강하게 억압하거나 힘 또는 폭력으로 통제하여 타박</a:t>
            </a:r>
            <a:r>
              <a:rPr lang="en-US" altLang="ko-KR" dirty="0" smtClean="0"/>
              <a:t>, </a:t>
            </a:r>
            <a:r>
              <a:rPr lang="ko-KR" altLang="en-US" dirty="0" smtClean="0"/>
              <a:t>골절 등의 피해가     </a:t>
            </a:r>
            <a:endParaRPr lang="en-US" altLang="ko-KR" dirty="0" smtClean="0"/>
          </a:p>
          <a:p>
            <a:r>
              <a:rPr lang="en-US" altLang="ko-KR" dirty="0" smtClean="0"/>
              <a:t>   </a:t>
            </a:r>
            <a:r>
              <a:rPr lang="ko-KR" altLang="en-US" dirty="0" smtClean="0"/>
              <a:t>생긴 적이 있다</a:t>
            </a:r>
            <a:r>
              <a:rPr lang="en-US" altLang="ko-KR" dirty="0" smtClean="0"/>
              <a:t>.</a:t>
            </a:r>
          </a:p>
          <a:p>
            <a:endParaRPr lang="en-US" altLang="ko-KR" dirty="0" smtClean="0"/>
          </a:p>
          <a:p>
            <a:pPr>
              <a:buFont typeface="Wingdings" pitchFamily="2" charset="2"/>
              <a:buChar char="§"/>
            </a:pPr>
            <a:r>
              <a:rPr lang="ko-KR" altLang="en-US" dirty="0" smtClean="0"/>
              <a:t>  적법한 절차 없이 신체 일부 또는 전신을 사용하지 못하게 하는 장치 </a:t>
            </a:r>
            <a:endParaRPr lang="en-US" altLang="ko-KR" dirty="0" smtClean="0"/>
          </a:p>
          <a:p>
            <a:r>
              <a:rPr lang="en-US" altLang="ko-KR" dirty="0" smtClean="0"/>
              <a:t>    (</a:t>
            </a:r>
            <a:r>
              <a:rPr lang="ko-KR" altLang="en-US" dirty="0" smtClean="0"/>
              <a:t>억제</a:t>
            </a:r>
            <a:r>
              <a:rPr lang="en-US" altLang="ko-KR" dirty="0" smtClean="0"/>
              <a:t>, </a:t>
            </a:r>
            <a:r>
              <a:rPr lang="ko-KR" altLang="en-US" dirty="0" smtClean="0"/>
              <a:t>끈</a:t>
            </a:r>
            <a:r>
              <a:rPr lang="en-US" altLang="ko-KR" dirty="0" smtClean="0"/>
              <a:t>, </a:t>
            </a:r>
            <a:r>
              <a:rPr lang="ko-KR" altLang="en-US" dirty="0" smtClean="0"/>
              <a:t>천</a:t>
            </a:r>
            <a:r>
              <a:rPr lang="en-US" altLang="ko-KR" dirty="0" smtClean="0"/>
              <a:t>, </a:t>
            </a:r>
            <a:r>
              <a:rPr lang="ko-KR" altLang="en-US" dirty="0" smtClean="0"/>
              <a:t>수갑</a:t>
            </a:r>
            <a:r>
              <a:rPr lang="en-US" altLang="ko-KR" dirty="0" smtClean="0"/>
              <a:t>, </a:t>
            </a:r>
            <a:r>
              <a:rPr lang="ko-KR" altLang="en-US" dirty="0" smtClean="0"/>
              <a:t>테이프 등</a:t>
            </a:r>
            <a:r>
              <a:rPr lang="en-US" altLang="ko-KR" dirty="0" smtClean="0"/>
              <a:t>)</a:t>
            </a:r>
            <a:r>
              <a:rPr lang="ko-KR" altLang="en-US" dirty="0" smtClean="0"/>
              <a:t>를 사용한 적이 있다</a:t>
            </a:r>
            <a:r>
              <a:rPr lang="en-US" altLang="ko-KR" dirty="0" smtClean="0"/>
              <a:t>.</a:t>
            </a:r>
          </a:p>
          <a:p>
            <a:endParaRPr lang="en-US" altLang="ko-KR" dirty="0" smtClean="0"/>
          </a:p>
          <a:p>
            <a:pPr>
              <a:buFont typeface="Wingdings" pitchFamily="2" charset="2"/>
              <a:buChar char="§"/>
            </a:pPr>
            <a:r>
              <a:rPr lang="ko-KR" altLang="en-US" dirty="0" smtClean="0"/>
              <a:t> 제한된 공간에서 강제로 가두거나 격리한 적이 있다</a:t>
            </a:r>
            <a:r>
              <a:rPr lang="en-US" altLang="ko-KR" dirty="0" smtClean="0"/>
              <a:t>.</a:t>
            </a:r>
          </a:p>
          <a:p>
            <a:endParaRPr lang="en-US" altLang="ko-KR" dirty="0" smtClean="0"/>
          </a:p>
          <a:p>
            <a:pPr>
              <a:buFont typeface="Wingdings" pitchFamily="2" charset="2"/>
              <a:buChar char="§"/>
            </a:pPr>
            <a:r>
              <a:rPr lang="ko-KR" altLang="en-US" dirty="0" smtClean="0"/>
              <a:t> 위험한 도구나 거친 행위로 노인을 협박하거나 위협한 적이 있다</a:t>
            </a:r>
            <a:r>
              <a:rPr lang="en-US" altLang="ko-KR" dirty="0" smtClean="0"/>
              <a:t>.</a:t>
            </a:r>
          </a:p>
          <a:p>
            <a:endParaRPr lang="en-US" altLang="ko-KR" dirty="0" smtClean="0"/>
          </a:p>
          <a:p>
            <a:pPr>
              <a:buFont typeface="Wingdings" pitchFamily="2" charset="2"/>
              <a:buChar char="§"/>
            </a:pPr>
            <a:r>
              <a:rPr lang="ko-KR" altLang="en-US" dirty="0" smtClean="0"/>
              <a:t> 생존유지에 필요한 식사</a:t>
            </a:r>
            <a:r>
              <a:rPr lang="en-US" altLang="ko-KR" dirty="0" smtClean="0"/>
              <a:t>, </a:t>
            </a:r>
            <a:r>
              <a:rPr lang="ko-KR" altLang="en-US" dirty="0" smtClean="0"/>
              <a:t>음료</a:t>
            </a:r>
            <a:r>
              <a:rPr lang="en-US" altLang="ko-KR" dirty="0" smtClean="0"/>
              <a:t>, </a:t>
            </a:r>
            <a:r>
              <a:rPr lang="ko-KR" altLang="en-US" dirty="0" smtClean="0"/>
              <a:t>약물 및 주사를 단절시킨 적이 있다</a:t>
            </a:r>
            <a:r>
              <a:rPr lang="en-US" altLang="ko-KR" dirty="0" smtClean="0"/>
              <a:t>.</a:t>
            </a:r>
          </a:p>
          <a:p>
            <a:endParaRPr lang="en-US" altLang="ko-KR" dirty="0" smtClean="0"/>
          </a:p>
          <a:p>
            <a:pPr>
              <a:buFont typeface="Wingdings" pitchFamily="2" charset="2"/>
              <a:buChar char="§"/>
            </a:pPr>
            <a:r>
              <a:rPr lang="ko-KR" altLang="en-US" dirty="0" smtClean="0"/>
              <a:t> 의료적으로 불필요한 약물이나 주사를 강제로 복용∙투입한 적이 있다</a:t>
            </a:r>
            <a:r>
              <a:rPr lang="en-US" altLang="ko-KR" dirty="0" smtClean="0"/>
              <a:t>.</a:t>
            </a:r>
          </a:p>
          <a:p>
            <a:endParaRPr lang="en-US" altLang="ko-KR" dirty="0" smtClean="0"/>
          </a:p>
          <a:p>
            <a:pPr>
              <a:buFont typeface="Wingdings" pitchFamily="2" charset="2"/>
              <a:buChar char="§"/>
            </a:pPr>
            <a:r>
              <a:rPr lang="ko-KR" altLang="en-US" dirty="0" smtClean="0"/>
              <a:t> 치료나 요양 목적 외의 노인이 수행하기 어렵거나 원하지 않는 일을 강요한 적이 있다</a:t>
            </a:r>
            <a:r>
              <a:rPr lang="en-US" altLang="ko-KR" dirty="0" smtClean="0"/>
              <a:t>.</a:t>
            </a:r>
            <a:endParaRPr lang="en-US" altLang="ko-K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번호 개체 틀 1"/>
          <p:cNvSpPr>
            <a:spLocks noGrp="1"/>
          </p:cNvSpPr>
          <p:nvPr>
            <p:ph type="sldNum" sz="quarter" idx="12"/>
          </p:nvPr>
        </p:nvSpPr>
        <p:spPr/>
        <p:txBody>
          <a:bodyPr/>
          <a:lstStyle/>
          <a:p>
            <a:fld id="{ADEB06D7-5738-48E0-91BA-EBA8C2F0FAB4}" type="slidenum">
              <a:rPr lang="ko-KR" altLang="en-US" smtClean="0"/>
              <a:pPr/>
              <a:t>15</a:t>
            </a:fld>
            <a:endParaRPr lang="ko-KR" altLang="en-US"/>
          </a:p>
        </p:txBody>
      </p:sp>
      <p:sp>
        <p:nvSpPr>
          <p:cNvPr id="4" name="텍스트 개체 틀 3"/>
          <p:cNvSpPr>
            <a:spLocks noGrp="1"/>
          </p:cNvSpPr>
          <p:nvPr>
            <p:ph type="body" sz="quarter" idx="13"/>
          </p:nvPr>
        </p:nvSpPr>
        <p:spPr>
          <a:xfrm>
            <a:off x="802433" y="541242"/>
            <a:ext cx="8350898" cy="1128938"/>
          </a:xfrm>
        </p:spPr>
        <p:txBody>
          <a:bodyPr/>
          <a:lstStyle/>
          <a:p>
            <a:r>
              <a:rPr lang="ko-KR" altLang="en-US" sz="2000" dirty="0" smtClean="0"/>
              <a:t>이럴 땐 어떻게 해야 하나요</a:t>
            </a:r>
            <a:r>
              <a:rPr lang="en-US" altLang="ko-KR" sz="2000" dirty="0" smtClean="0"/>
              <a:t>?</a:t>
            </a:r>
          </a:p>
          <a:p>
            <a:endParaRPr lang="en-US" altLang="ko-KR" sz="2000" dirty="0" smtClean="0"/>
          </a:p>
          <a:p>
            <a:r>
              <a:rPr lang="ko-KR" altLang="en-US" sz="2000" dirty="0" smtClean="0"/>
              <a:t>               불가피한 경우에 사용하는 억제가 노인학대에 해당 하나요</a:t>
            </a:r>
            <a:r>
              <a:rPr lang="en-US" altLang="ko-KR" sz="2000" dirty="0" smtClean="0"/>
              <a:t>?</a:t>
            </a:r>
          </a:p>
          <a:p>
            <a:endParaRPr lang="en-US" altLang="ko-KR" sz="2000" b="0" dirty="0" smtClean="0"/>
          </a:p>
          <a:p>
            <a:endParaRPr lang="en-US" altLang="ko-KR" sz="2000" b="0" dirty="0" smtClean="0"/>
          </a:p>
          <a:p>
            <a:endParaRPr lang="en-US" altLang="ko-KR" sz="2000" b="0" dirty="0" smtClean="0"/>
          </a:p>
          <a:p>
            <a:r>
              <a:rPr lang="en-US" altLang="ko-KR" sz="2000" b="0" dirty="0" smtClean="0"/>
              <a:t>.</a:t>
            </a:r>
            <a:endParaRPr lang="ko-KR" altLang="en-US" sz="2000" b="0" dirty="0"/>
          </a:p>
        </p:txBody>
      </p:sp>
      <p:sp>
        <p:nvSpPr>
          <p:cNvPr id="19457" name="Rectangle 1"/>
          <p:cNvSpPr>
            <a:spLocks noChangeArrowheads="1"/>
          </p:cNvSpPr>
          <p:nvPr/>
        </p:nvSpPr>
        <p:spPr bwMode="auto">
          <a:xfrm>
            <a:off x="671804" y="559836"/>
            <a:ext cx="11290041" cy="276999"/>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b="0" i="0" u="none" strike="noStrike" cap="none" normalizeH="0" baseline="0" dirty="0" smtClean="0">
                <a:ln>
                  <a:noFill/>
                </a:ln>
                <a:solidFill>
                  <a:schemeClr val="tx1"/>
                </a:solidFill>
                <a:effectLst/>
                <a:latin typeface="굴림" pitchFamily="50" charset="-127"/>
                <a:ea typeface="굴림" pitchFamily="50" charset="-127"/>
                <a:cs typeface="굴림" pitchFamily="50" charset="-127"/>
              </a:rPr>
              <a:t>  </a:t>
            </a:r>
            <a:endParaRPr kumimoji="1" lang="ko-KR" altLang="ko-KR" sz="19100" b="1" i="0" u="none" strike="noStrike" cap="none" normalizeH="0" baseline="0" dirty="0" smtClean="0">
              <a:ln>
                <a:noFill/>
              </a:ln>
              <a:solidFill>
                <a:srgbClr val="5B5B5B"/>
              </a:solidFill>
              <a:effectLst/>
              <a:latin typeface="굴림" pitchFamily="50" charset="-127"/>
              <a:ea typeface="NanumGothic"/>
              <a:cs typeface="굴림" pitchFamily="50" charset="-127"/>
            </a:endParaRPr>
          </a:p>
        </p:txBody>
      </p:sp>
      <p:sp>
        <p:nvSpPr>
          <p:cNvPr id="6" name="직사각형 5"/>
          <p:cNvSpPr/>
          <p:nvPr/>
        </p:nvSpPr>
        <p:spPr>
          <a:xfrm>
            <a:off x="466530" y="1595535"/>
            <a:ext cx="10730204" cy="5632311"/>
          </a:xfrm>
          <a:prstGeom prst="rect">
            <a:avLst/>
          </a:prstGeom>
        </p:spPr>
        <p:txBody>
          <a:bodyPr wrap="square">
            <a:spAutoFit/>
          </a:bodyPr>
          <a:lstStyle/>
          <a:p>
            <a:pPr>
              <a:lnSpc>
                <a:spcPct val="200000"/>
              </a:lnSpc>
              <a:buFont typeface="Wingdings" pitchFamily="2" charset="2"/>
              <a:buChar char="§"/>
            </a:pPr>
            <a:r>
              <a:rPr lang="ko-KR" altLang="en-US" dirty="0" smtClean="0"/>
              <a:t>  생활어르신 또는 종사자 등의 생명이나 신체에 위험을 초래할 가능성이 현저히 높거나 </a:t>
            </a:r>
            <a:endParaRPr lang="en-US" altLang="ko-KR" dirty="0" smtClean="0"/>
          </a:p>
          <a:p>
            <a:pPr>
              <a:lnSpc>
                <a:spcPct val="200000"/>
              </a:lnSpc>
            </a:pPr>
            <a:r>
              <a:rPr lang="en-US" altLang="ko-KR" dirty="0" smtClean="0"/>
              <a:t>    </a:t>
            </a:r>
            <a:r>
              <a:rPr lang="ko-KR" altLang="en-US" u="sng" dirty="0" smtClean="0"/>
              <a:t>대체할 만한 간호나 수발방법이 없을 경우</a:t>
            </a:r>
            <a:r>
              <a:rPr lang="en-US" altLang="ko-KR" dirty="0" smtClean="0"/>
              <a:t>, </a:t>
            </a:r>
          </a:p>
          <a:p>
            <a:pPr>
              <a:lnSpc>
                <a:spcPct val="200000"/>
              </a:lnSpc>
            </a:pPr>
            <a:r>
              <a:rPr lang="ko-KR" altLang="en-US" dirty="0" smtClean="0"/>
              <a:t>    또는 증상의 완화를 목적으로 불가피하게 일시적으로 신체를 제한 하는 경우 등의 </a:t>
            </a:r>
            <a:endParaRPr lang="en-US" altLang="ko-KR" dirty="0" smtClean="0"/>
          </a:p>
          <a:p>
            <a:pPr>
              <a:lnSpc>
                <a:spcPct val="200000"/>
              </a:lnSpc>
            </a:pPr>
            <a:r>
              <a:rPr lang="ko-KR" altLang="en-US" dirty="0" smtClean="0"/>
              <a:t>    긴급하거나 어쩔 수 없는 경우를 제외하고는 어르신의 의사에 반하여 </a:t>
            </a:r>
            <a:r>
              <a:rPr lang="en-US" altLang="ko-KR" dirty="0" smtClean="0"/>
              <a:t> </a:t>
            </a:r>
            <a:r>
              <a:rPr lang="ko-KR" altLang="en-US" u="sng" dirty="0" smtClean="0">
                <a:solidFill>
                  <a:srgbClr val="FF0000"/>
                </a:solidFill>
              </a:rPr>
              <a:t>신체적 제한을 </a:t>
            </a:r>
            <a:endParaRPr lang="en-US" altLang="ko-KR" u="sng" dirty="0" smtClean="0">
              <a:solidFill>
                <a:srgbClr val="FF0000"/>
              </a:solidFill>
            </a:endParaRPr>
          </a:p>
          <a:p>
            <a:pPr>
              <a:lnSpc>
                <a:spcPct val="200000"/>
              </a:lnSpc>
            </a:pPr>
            <a:r>
              <a:rPr lang="en-US" altLang="ko-KR" dirty="0" smtClean="0">
                <a:solidFill>
                  <a:srgbClr val="FF0000"/>
                </a:solidFill>
              </a:rPr>
              <a:t>   </a:t>
            </a:r>
            <a:r>
              <a:rPr lang="en-US" altLang="ko-KR" u="sng" dirty="0" smtClean="0">
                <a:solidFill>
                  <a:srgbClr val="FF0000"/>
                </a:solidFill>
              </a:rPr>
              <a:t> </a:t>
            </a:r>
            <a:r>
              <a:rPr lang="ko-KR" altLang="en-US" u="sng" dirty="0" smtClean="0">
                <a:solidFill>
                  <a:srgbClr val="FF0000"/>
                </a:solidFill>
              </a:rPr>
              <a:t>해서는 안 된다</a:t>
            </a:r>
            <a:r>
              <a:rPr lang="en-US" altLang="ko-KR" u="sng" dirty="0" smtClean="0">
                <a:solidFill>
                  <a:srgbClr val="FF0000"/>
                </a:solidFill>
              </a:rPr>
              <a:t>.</a:t>
            </a:r>
          </a:p>
          <a:p>
            <a:pPr>
              <a:lnSpc>
                <a:spcPct val="200000"/>
              </a:lnSpc>
              <a:buFont typeface="Wingdings" pitchFamily="2" charset="2"/>
              <a:buChar char="§"/>
            </a:pPr>
            <a:r>
              <a:rPr lang="ko-KR" altLang="en-US" u="sng" dirty="0" smtClean="0"/>
              <a:t> 신체적 제한을 할 수 밖에 없었던 </a:t>
            </a:r>
            <a:r>
              <a:rPr lang="ko-KR" altLang="en-US" b="1" u="sng" dirty="0" smtClean="0">
                <a:solidFill>
                  <a:srgbClr val="FF0000"/>
                </a:solidFill>
              </a:rPr>
              <a:t>사유에 대하여 자세히 기록</a:t>
            </a:r>
            <a:r>
              <a:rPr lang="en-US" altLang="ko-KR" b="1" u="sng" dirty="0" smtClean="0">
                <a:solidFill>
                  <a:srgbClr val="FF0000"/>
                </a:solidFill>
              </a:rPr>
              <a:t>.</a:t>
            </a:r>
            <a:r>
              <a:rPr lang="ko-KR" altLang="en-US" b="1" u="sng" dirty="0" smtClean="0">
                <a:solidFill>
                  <a:srgbClr val="FF0000"/>
                </a:solidFill>
              </a:rPr>
              <a:t> </a:t>
            </a:r>
            <a:endParaRPr lang="en-US" altLang="ko-KR" b="1" u="sng" dirty="0" smtClean="0">
              <a:solidFill>
                <a:srgbClr val="FF0000"/>
              </a:solidFill>
            </a:endParaRPr>
          </a:p>
          <a:p>
            <a:pPr>
              <a:lnSpc>
                <a:spcPct val="200000"/>
              </a:lnSpc>
            </a:pPr>
            <a:r>
              <a:rPr lang="en-US" altLang="ko-KR" dirty="0" smtClean="0"/>
              <a:t>  </a:t>
            </a:r>
            <a:r>
              <a:rPr lang="en-US" altLang="ko-KR" u="sng" dirty="0" smtClean="0"/>
              <a:t> </a:t>
            </a:r>
            <a:r>
              <a:rPr lang="ko-KR" altLang="en-US" u="sng" dirty="0" smtClean="0"/>
              <a:t>또한 </a:t>
            </a:r>
            <a:r>
              <a:rPr lang="ko-KR" altLang="en-US" b="1" u="sng" dirty="0" smtClean="0">
                <a:solidFill>
                  <a:srgbClr val="FF0000"/>
                </a:solidFill>
              </a:rPr>
              <a:t>어르신 본인이나 가족에게 </a:t>
            </a:r>
            <a:r>
              <a:rPr lang="ko-KR" altLang="en-US" u="sng" dirty="0" smtClean="0"/>
              <a:t>신체적 제한에 대한 </a:t>
            </a:r>
            <a:r>
              <a:rPr lang="ko-KR" altLang="en-US" b="1" u="sng" dirty="0" smtClean="0">
                <a:solidFill>
                  <a:srgbClr val="FF0000"/>
                </a:solidFill>
              </a:rPr>
              <a:t>통지</a:t>
            </a:r>
            <a:r>
              <a:rPr lang="ko-KR" altLang="en-US" u="sng" dirty="0" smtClean="0">
                <a:solidFill>
                  <a:srgbClr val="FF0000"/>
                </a:solidFill>
              </a:rPr>
              <a:t>를 하며</a:t>
            </a:r>
            <a:r>
              <a:rPr lang="en-US" altLang="ko-KR" u="sng" dirty="0" smtClean="0">
                <a:solidFill>
                  <a:srgbClr val="FF0000"/>
                </a:solidFill>
              </a:rPr>
              <a:t>, </a:t>
            </a:r>
            <a:r>
              <a:rPr lang="en-US" altLang="ko-KR" b="1" u="sng" dirty="0" smtClean="0">
                <a:solidFill>
                  <a:srgbClr val="FF0000"/>
                </a:solidFill>
              </a:rPr>
              <a:t>‘</a:t>
            </a:r>
            <a:r>
              <a:rPr lang="ko-KR" altLang="en-US" b="1" u="sng" dirty="0" err="1" smtClean="0">
                <a:solidFill>
                  <a:srgbClr val="FF0000"/>
                </a:solidFill>
              </a:rPr>
              <a:t>비상응급시</a:t>
            </a:r>
            <a:r>
              <a:rPr lang="ko-KR" altLang="en-US" b="1" u="sng" dirty="0" smtClean="0">
                <a:solidFill>
                  <a:srgbClr val="FF0000"/>
                </a:solidFill>
              </a:rPr>
              <a:t> 각서’</a:t>
            </a:r>
            <a:r>
              <a:rPr lang="ko-KR" altLang="en-US" u="sng" dirty="0" err="1" smtClean="0">
                <a:solidFill>
                  <a:srgbClr val="FF0000"/>
                </a:solidFill>
              </a:rPr>
              <a:t>를</a:t>
            </a:r>
            <a:r>
              <a:rPr lang="ko-KR" altLang="en-US" u="sng" dirty="0" smtClean="0">
                <a:solidFill>
                  <a:srgbClr val="FF0000"/>
                </a:solidFill>
              </a:rPr>
              <a:t> 통해 </a:t>
            </a:r>
            <a:endParaRPr lang="en-US" altLang="ko-KR" u="sng" dirty="0" smtClean="0">
              <a:solidFill>
                <a:srgbClr val="FF0000"/>
              </a:solidFill>
            </a:endParaRPr>
          </a:p>
          <a:p>
            <a:pPr>
              <a:lnSpc>
                <a:spcPct val="200000"/>
              </a:lnSpc>
            </a:pPr>
            <a:r>
              <a:rPr lang="ko-KR" altLang="en-US" u="sng" dirty="0" smtClean="0">
                <a:solidFill>
                  <a:srgbClr val="FF0000"/>
                </a:solidFill>
              </a:rPr>
              <a:t>  어르신과 </a:t>
            </a:r>
            <a:r>
              <a:rPr lang="en-US" altLang="ko-KR" u="sng" dirty="0" smtClean="0">
                <a:solidFill>
                  <a:srgbClr val="FF0000"/>
                </a:solidFill>
              </a:rPr>
              <a:t> </a:t>
            </a:r>
            <a:r>
              <a:rPr lang="ko-KR" altLang="en-US" b="1" u="sng" dirty="0" smtClean="0">
                <a:solidFill>
                  <a:srgbClr val="FF0000"/>
                </a:solidFill>
              </a:rPr>
              <a:t>가족의 사전동의를 </a:t>
            </a:r>
            <a:r>
              <a:rPr lang="ko-KR" altLang="en-US" u="sng" dirty="0" smtClean="0"/>
              <a:t>구해야 함</a:t>
            </a:r>
            <a:r>
              <a:rPr lang="en-US" altLang="ko-KR" u="sng" dirty="0" smtClean="0"/>
              <a:t>.</a:t>
            </a:r>
          </a:p>
          <a:p>
            <a:pPr>
              <a:lnSpc>
                <a:spcPct val="200000"/>
              </a:lnSpc>
            </a:pPr>
            <a:endParaRPr lang="ko-KR" altLang="en-US" u="sng" dirty="0" smtClean="0">
              <a:solidFill>
                <a:srgbClr val="FF0000"/>
              </a:solidFill>
            </a:endParaRPr>
          </a:p>
          <a:p>
            <a:pPr>
              <a:lnSpc>
                <a:spcPct val="200000"/>
              </a:lnSpc>
              <a:buFont typeface="Wingdings" pitchFamily="2" charset="2"/>
              <a:buChar char="§"/>
            </a:pPr>
            <a:r>
              <a:rPr lang="ko-KR" altLang="en-US" dirty="0" smtClean="0"/>
              <a:t>  </a:t>
            </a:r>
            <a:endParaRPr lang="en-US" altLang="ko-K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4"/>
          <p:cNvSpPr>
            <a:spLocks noGrp="1"/>
          </p:cNvSpPr>
          <p:nvPr>
            <p:ph type="body" sz="quarter" idx="16"/>
          </p:nvPr>
        </p:nvSpPr>
        <p:spPr>
          <a:xfrm>
            <a:off x="1438619" y="4588292"/>
            <a:ext cx="9739453" cy="1943138"/>
          </a:xfrm>
        </p:spPr>
        <p:txBody>
          <a:bodyPr/>
          <a:lstStyle/>
          <a:p>
            <a:pPr fontAlgn="base"/>
            <a:r>
              <a:rPr lang="ko-KR" altLang="en-US" sz="2000" b="1" i="0" dirty="0" smtClean="0">
                <a:solidFill>
                  <a:schemeClr val="tx1"/>
                </a:solidFill>
                <a:latin typeface="+mn-ea"/>
              </a:rPr>
              <a:t>수급자의 의사에 반해 신체를 제한하거나 구속한 모든 경우에 대해</a:t>
            </a:r>
            <a:endParaRPr lang="en-US" altLang="ko-KR" sz="2000" b="1" i="0" dirty="0" smtClean="0">
              <a:solidFill>
                <a:schemeClr val="tx1"/>
              </a:solidFill>
              <a:latin typeface="+mn-ea"/>
            </a:endParaRPr>
          </a:p>
          <a:p>
            <a:pPr fontAlgn="base"/>
            <a:r>
              <a:rPr lang="ko-KR" altLang="en-US" sz="2000" b="1" i="0" dirty="0" smtClean="0">
                <a:solidFill>
                  <a:schemeClr val="tx1"/>
                </a:solidFill>
                <a:latin typeface="+mn-ea"/>
              </a:rPr>
              <a:t> </a:t>
            </a:r>
            <a:endParaRPr lang="en-US" altLang="ko-KR" sz="2000" b="1" i="0" dirty="0" smtClean="0">
              <a:solidFill>
                <a:schemeClr val="tx1"/>
              </a:solidFill>
              <a:latin typeface="+mn-ea"/>
            </a:endParaRPr>
          </a:p>
          <a:p>
            <a:pPr fontAlgn="base"/>
            <a:r>
              <a:rPr lang="ko-KR" altLang="en-US" sz="2000" b="1" i="0" dirty="0" smtClean="0">
                <a:solidFill>
                  <a:schemeClr val="tx1"/>
                </a:solidFill>
                <a:latin typeface="+mn-ea"/>
              </a:rPr>
              <a:t>그 제재에 대한 </a:t>
            </a:r>
            <a:r>
              <a:rPr lang="ko-KR" altLang="en-US" sz="2000" b="1" i="0" u="sng" dirty="0" smtClean="0">
                <a:solidFill>
                  <a:schemeClr val="tx1"/>
                </a:solidFill>
                <a:latin typeface="+mn-ea"/>
              </a:rPr>
              <a:t>내용을 자세히 기록하고 가족 등에게 통지</a:t>
            </a:r>
            <a:r>
              <a:rPr lang="en-US" altLang="ko-KR" sz="2000" b="1" i="0" dirty="0" smtClean="0">
                <a:solidFill>
                  <a:schemeClr val="tx1"/>
                </a:solidFill>
                <a:latin typeface="+mn-ea"/>
              </a:rPr>
              <a:t> </a:t>
            </a:r>
          </a:p>
        </p:txBody>
      </p:sp>
      <p:graphicFrame>
        <p:nvGraphicFramePr>
          <p:cNvPr id="6" name="표 5"/>
          <p:cNvGraphicFramePr>
            <a:graphicFrameLocks noGrp="1"/>
          </p:cNvGraphicFramePr>
          <p:nvPr/>
        </p:nvGraphicFramePr>
        <p:xfrm>
          <a:off x="485192" y="201437"/>
          <a:ext cx="10142374" cy="4216908"/>
        </p:xfrm>
        <a:graphic>
          <a:graphicData uri="http://schemas.openxmlformats.org/drawingml/2006/table">
            <a:tbl>
              <a:tblPr/>
              <a:tblGrid>
                <a:gridCol w="10142374"/>
              </a:tblGrid>
              <a:tr h="3580063">
                <a:tc>
                  <a:txBody>
                    <a:bodyPr/>
                    <a:lstStyle/>
                    <a:p>
                      <a:pPr marL="0" marR="0" indent="0" algn="just" fontAlgn="base" latinLnBrk="1">
                        <a:lnSpc>
                          <a:spcPct val="160000"/>
                        </a:lnSpc>
                        <a:spcBef>
                          <a:spcPts val="0"/>
                        </a:spcBef>
                        <a:spcAft>
                          <a:spcPts val="0"/>
                        </a:spcAft>
                        <a:tabLst>
                          <a:tab pos="-16527780" algn="l"/>
                          <a:tab pos="-16019780" algn="l"/>
                          <a:tab pos="-15511780" algn="l"/>
                          <a:tab pos="-15003780" algn="l"/>
                          <a:tab pos="-14495780" algn="l"/>
                          <a:tab pos="-13987780" algn="l"/>
                          <a:tab pos="-13479780" algn="l"/>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Lst>
                      </a:pPr>
                      <a:r>
                        <a:rPr lang="ko-KR" altLang="en-US" sz="2000" b="1" kern="0" spc="-20" dirty="0">
                          <a:solidFill>
                            <a:srgbClr val="000000"/>
                          </a:solidFill>
                          <a:latin typeface="+mn-ea"/>
                          <a:ea typeface="+mn-ea"/>
                        </a:rPr>
                        <a:t>신체를 제한하거나 구속할 경우</a:t>
                      </a:r>
                      <a:r>
                        <a:rPr lang="en-US" altLang="ko-KR" sz="2000" b="1" kern="0" spc="-20" dirty="0">
                          <a:solidFill>
                            <a:srgbClr val="000000"/>
                          </a:solidFill>
                          <a:latin typeface="+mn-ea"/>
                          <a:ea typeface="+mn-ea"/>
                        </a:rPr>
                        <a:t>, </a:t>
                      </a:r>
                      <a:r>
                        <a:rPr lang="ko-KR" altLang="en-US" sz="2000" b="1" kern="0" spc="-20" dirty="0">
                          <a:solidFill>
                            <a:srgbClr val="000000"/>
                          </a:solidFill>
                          <a:latin typeface="+mn-ea"/>
                          <a:ea typeface="+mn-ea"/>
                        </a:rPr>
                        <a:t>구체적으로 제재는 어디까지</a:t>
                      </a:r>
                      <a:r>
                        <a:rPr lang="ko-KR" altLang="en-US" sz="2000" b="1" kern="0" spc="-10" dirty="0">
                          <a:solidFill>
                            <a:srgbClr val="000000"/>
                          </a:solidFill>
                          <a:latin typeface="+mn-ea"/>
                          <a:ea typeface="+mn-ea"/>
                        </a:rPr>
                        <a:t> </a:t>
                      </a:r>
                      <a:r>
                        <a:rPr lang="ko-KR" altLang="en-US" sz="2000" b="1" kern="0" spc="-90" dirty="0">
                          <a:solidFill>
                            <a:srgbClr val="000000"/>
                          </a:solidFill>
                          <a:latin typeface="+mn-ea"/>
                          <a:ea typeface="+mn-ea"/>
                        </a:rPr>
                        <a:t>해당되나요</a:t>
                      </a:r>
                      <a:r>
                        <a:rPr lang="en-US" altLang="ko-KR" sz="2000" b="1" kern="0" spc="-90" dirty="0">
                          <a:solidFill>
                            <a:srgbClr val="000000"/>
                          </a:solidFill>
                          <a:latin typeface="+mn-ea"/>
                          <a:ea typeface="+mn-ea"/>
                        </a:rPr>
                        <a:t>? </a:t>
                      </a:r>
                      <a:endParaRPr lang="en-US" altLang="ko-KR" sz="2000" b="1" kern="0" spc="-90" dirty="0" smtClean="0">
                        <a:solidFill>
                          <a:srgbClr val="000000"/>
                        </a:solidFill>
                        <a:latin typeface="+mn-ea"/>
                        <a:ea typeface="+mn-ea"/>
                      </a:endParaRPr>
                    </a:p>
                    <a:p>
                      <a:pPr marL="0" marR="0" indent="0" algn="just" fontAlgn="base" latinLnBrk="1">
                        <a:lnSpc>
                          <a:spcPct val="160000"/>
                        </a:lnSpc>
                        <a:spcBef>
                          <a:spcPts val="0"/>
                        </a:spcBef>
                        <a:spcAft>
                          <a:spcPts val="0"/>
                        </a:spcAft>
                        <a:tabLst>
                          <a:tab pos="-16527780" algn="l"/>
                          <a:tab pos="-16019780" algn="l"/>
                          <a:tab pos="-15511780" algn="l"/>
                          <a:tab pos="-15003780" algn="l"/>
                          <a:tab pos="-14495780" algn="l"/>
                          <a:tab pos="-13987780" algn="l"/>
                          <a:tab pos="-13479780" algn="l"/>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Lst>
                      </a:pPr>
                      <a:endParaRPr lang="en-US" altLang="ko-KR" sz="2000" b="1" kern="0" spc="-90" dirty="0" smtClean="0">
                        <a:solidFill>
                          <a:srgbClr val="000000"/>
                        </a:solidFill>
                        <a:latin typeface="+mn-ea"/>
                        <a:ea typeface="+mn-ea"/>
                      </a:endParaRPr>
                    </a:p>
                    <a:p>
                      <a:pPr marL="0" marR="0" indent="0" algn="just" fontAlgn="base" latinLnBrk="1">
                        <a:lnSpc>
                          <a:spcPct val="160000"/>
                        </a:lnSpc>
                        <a:spcBef>
                          <a:spcPts val="0"/>
                        </a:spcBef>
                        <a:spcAft>
                          <a:spcPts val="0"/>
                        </a:spcAft>
                        <a:tabLst>
                          <a:tab pos="-16527780" algn="l"/>
                          <a:tab pos="-16019780" algn="l"/>
                          <a:tab pos="-15511780" algn="l"/>
                          <a:tab pos="-15003780" algn="l"/>
                          <a:tab pos="-14495780" algn="l"/>
                          <a:tab pos="-13987780" algn="l"/>
                          <a:tab pos="-13479780" algn="l"/>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Lst>
                      </a:pPr>
                      <a:endParaRPr lang="en-US" altLang="ko-KR" sz="2000" b="1" kern="0" spc="-90" dirty="0" smtClean="0">
                        <a:solidFill>
                          <a:srgbClr val="000000"/>
                        </a:solidFill>
                        <a:latin typeface="+mn-ea"/>
                        <a:ea typeface="+mn-ea"/>
                      </a:endParaRPr>
                    </a:p>
                    <a:p>
                      <a:pPr marL="0" marR="0" indent="0" algn="just" fontAlgn="base" latinLnBrk="1">
                        <a:lnSpc>
                          <a:spcPct val="160000"/>
                        </a:lnSpc>
                        <a:spcBef>
                          <a:spcPts val="0"/>
                        </a:spcBef>
                        <a:spcAft>
                          <a:spcPts val="0"/>
                        </a:spcAft>
                        <a:tabLst>
                          <a:tab pos="-16527780" algn="l"/>
                          <a:tab pos="-16019780" algn="l"/>
                          <a:tab pos="-15511780" algn="l"/>
                          <a:tab pos="-15003780" algn="l"/>
                          <a:tab pos="-14495780" algn="l"/>
                          <a:tab pos="-13987780" algn="l"/>
                          <a:tab pos="-13479780" algn="l"/>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Lst>
                      </a:pPr>
                      <a:r>
                        <a:rPr lang="ko-KR" altLang="en-US" sz="2000" b="1" kern="0" spc="-90" dirty="0" smtClean="0">
                          <a:solidFill>
                            <a:srgbClr val="000000"/>
                          </a:solidFill>
                          <a:latin typeface="+mn-ea"/>
                          <a:ea typeface="+mn-ea"/>
                        </a:rPr>
                        <a:t>낙상을 </a:t>
                      </a:r>
                      <a:r>
                        <a:rPr lang="ko-KR" altLang="en-US" sz="2000" b="1" kern="0" spc="-90" dirty="0">
                          <a:solidFill>
                            <a:srgbClr val="000000"/>
                          </a:solidFill>
                          <a:latin typeface="+mn-ea"/>
                          <a:ea typeface="+mn-ea"/>
                        </a:rPr>
                        <a:t>예방하기 위해 </a:t>
                      </a:r>
                      <a:r>
                        <a:rPr lang="ko-KR" altLang="en-US" sz="2000" b="1" kern="0" spc="-90" dirty="0" smtClean="0">
                          <a:solidFill>
                            <a:srgbClr val="000000"/>
                          </a:solidFill>
                          <a:latin typeface="+mn-ea"/>
                          <a:ea typeface="+mn-ea"/>
                        </a:rPr>
                        <a:t>  </a:t>
                      </a:r>
                      <a:r>
                        <a:rPr lang="en-US" altLang="ko-KR" sz="2000" b="1" kern="0" spc="-90" dirty="0" smtClean="0">
                          <a:solidFill>
                            <a:srgbClr val="000000"/>
                          </a:solidFill>
                          <a:latin typeface="+mn-ea"/>
                          <a:ea typeface="+mn-ea"/>
                        </a:rPr>
                        <a:t>---</a:t>
                      </a:r>
                      <a:r>
                        <a:rPr lang="ko-KR" altLang="en-US" sz="2000" b="1" kern="0" spc="-90" dirty="0" smtClean="0">
                          <a:solidFill>
                            <a:srgbClr val="000000"/>
                          </a:solidFill>
                          <a:latin typeface="+mn-ea"/>
                          <a:ea typeface="+mn-ea"/>
                        </a:rPr>
                        <a:t>  </a:t>
                      </a:r>
                      <a:r>
                        <a:rPr lang="ko-KR" altLang="en-US" sz="2000" b="1" kern="0" spc="-90" dirty="0" smtClean="0">
                          <a:solidFill>
                            <a:srgbClr val="FF0000"/>
                          </a:solidFill>
                          <a:latin typeface="+mn-ea"/>
                          <a:ea typeface="+mn-ea"/>
                        </a:rPr>
                        <a:t>침대난간을  올리기</a:t>
                      </a:r>
                      <a:r>
                        <a:rPr lang="en-US" altLang="ko-KR" sz="2000" b="1" kern="0" spc="-90" dirty="0" smtClean="0">
                          <a:solidFill>
                            <a:srgbClr val="FF0000"/>
                          </a:solidFill>
                          <a:latin typeface="+mn-ea"/>
                          <a:ea typeface="+mn-ea"/>
                        </a:rPr>
                        <a:t>,  </a:t>
                      </a:r>
                      <a:r>
                        <a:rPr lang="ko-KR" altLang="en-US" sz="2000" b="1" kern="0" spc="-90" dirty="0" err="1" smtClean="0">
                          <a:solidFill>
                            <a:srgbClr val="FF0000"/>
                          </a:solidFill>
                          <a:latin typeface="+mn-ea"/>
                          <a:ea typeface="+mn-ea"/>
                        </a:rPr>
                        <a:t>식판</a:t>
                      </a:r>
                      <a:r>
                        <a:rPr lang="ko-KR" altLang="en-US" sz="2000" b="1" kern="0" spc="-90" dirty="0" smtClean="0">
                          <a:solidFill>
                            <a:srgbClr val="FF0000"/>
                          </a:solidFill>
                          <a:latin typeface="+mn-ea"/>
                          <a:ea typeface="+mn-ea"/>
                        </a:rPr>
                        <a:t> 고정 띠</a:t>
                      </a:r>
                      <a:r>
                        <a:rPr lang="en-US" altLang="ko-KR" sz="2000" b="1" kern="0" spc="-90" dirty="0" smtClean="0">
                          <a:solidFill>
                            <a:srgbClr val="FF0000"/>
                          </a:solidFill>
                          <a:latin typeface="+mn-ea"/>
                          <a:ea typeface="+mn-ea"/>
                        </a:rPr>
                        <a:t>, </a:t>
                      </a:r>
                      <a:r>
                        <a:rPr lang="ko-KR" altLang="en-US" sz="2000" b="1" kern="0" spc="-90" dirty="0" smtClean="0">
                          <a:solidFill>
                            <a:srgbClr val="FF0000"/>
                          </a:solidFill>
                          <a:latin typeface="+mn-ea"/>
                          <a:ea typeface="+mn-ea"/>
                        </a:rPr>
                        <a:t>끈</a:t>
                      </a:r>
                      <a:r>
                        <a:rPr lang="en-US" altLang="ko-KR" sz="2000" b="1" kern="0" spc="-90" dirty="0" smtClean="0">
                          <a:solidFill>
                            <a:srgbClr val="FF0000"/>
                          </a:solidFill>
                          <a:latin typeface="+mn-ea"/>
                          <a:ea typeface="+mn-ea"/>
                        </a:rPr>
                        <a:t>, </a:t>
                      </a:r>
                      <a:r>
                        <a:rPr lang="ko-KR" altLang="en-US" sz="2000" b="1" kern="0" spc="-90" dirty="0" smtClean="0">
                          <a:solidFill>
                            <a:srgbClr val="FF0000"/>
                          </a:solidFill>
                          <a:latin typeface="+mn-ea"/>
                          <a:ea typeface="+mn-ea"/>
                        </a:rPr>
                        <a:t>우주복 등</a:t>
                      </a:r>
                      <a:endParaRPr lang="en-US" altLang="ko-KR" sz="2000" b="1" kern="0" spc="-90" dirty="0" smtClean="0">
                        <a:solidFill>
                          <a:srgbClr val="FF0000"/>
                        </a:solidFill>
                        <a:latin typeface="+mn-ea"/>
                        <a:ea typeface="+mn-ea"/>
                      </a:endParaRPr>
                    </a:p>
                    <a:p>
                      <a:pPr marL="0" marR="0" indent="0" algn="just" fontAlgn="base" latinLnBrk="1">
                        <a:lnSpc>
                          <a:spcPct val="160000"/>
                        </a:lnSpc>
                        <a:spcBef>
                          <a:spcPts val="0"/>
                        </a:spcBef>
                        <a:spcAft>
                          <a:spcPts val="0"/>
                        </a:spcAft>
                        <a:tabLst>
                          <a:tab pos="-16527780" algn="l"/>
                          <a:tab pos="-16019780" algn="l"/>
                          <a:tab pos="-15511780" algn="l"/>
                          <a:tab pos="-15003780" algn="l"/>
                          <a:tab pos="-14495780" algn="l"/>
                          <a:tab pos="-13987780" algn="l"/>
                          <a:tab pos="-13479780" algn="l"/>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Lst>
                      </a:pPr>
                      <a:r>
                        <a:rPr lang="ko-KR" altLang="en-US" sz="2000" b="1" kern="0" spc="-10" dirty="0" smtClean="0">
                          <a:solidFill>
                            <a:srgbClr val="000000"/>
                          </a:solidFill>
                          <a:latin typeface="+mn-ea"/>
                          <a:ea typeface="+mn-ea"/>
                        </a:rPr>
                        <a:t>휠체어에서 미끄럼방지 예방을 위해</a:t>
                      </a:r>
                      <a:r>
                        <a:rPr lang="ko-KR" altLang="en-US" sz="2000" b="1" kern="0" spc="-10" baseline="0" dirty="0" smtClean="0">
                          <a:solidFill>
                            <a:srgbClr val="000000"/>
                          </a:solidFill>
                          <a:latin typeface="+mn-ea"/>
                          <a:ea typeface="+mn-ea"/>
                        </a:rPr>
                        <a:t> </a:t>
                      </a:r>
                      <a:r>
                        <a:rPr lang="en-US" altLang="ko-KR" sz="2000" b="1" kern="0" spc="-10" baseline="0" dirty="0" smtClean="0">
                          <a:solidFill>
                            <a:srgbClr val="000000"/>
                          </a:solidFill>
                          <a:latin typeface="+mn-ea"/>
                          <a:ea typeface="+mn-ea"/>
                        </a:rPr>
                        <a:t>---  </a:t>
                      </a:r>
                      <a:r>
                        <a:rPr lang="ko-KR" altLang="en-US" sz="2000" b="1" kern="0" spc="-10" baseline="0" dirty="0" smtClean="0">
                          <a:solidFill>
                            <a:srgbClr val="FF0000"/>
                          </a:solidFill>
                          <a:latin typeface="+mn-ea"/>
                          <a:ea typeface="+mn-ea"/>
                        </a:rPr>
                        <a:t>휠체어 안전벨트</a:t>
                      </a:r>
                      <a:r>
                        <a:rPr lang="en-US" altLang="ko-KR" sz="2000" b="1" kern="0" spc="-10" baseline="0" dirty="0" smtClean="0">
                          <a:solidFill>
                            <a:srgbClr val="FF0000"/>
                          </a:solidFill>
                          <a:latin typeface="+mn-ea"/>
                          <a:ea typeface="+mn-ea"/>
                        </a:rPr>
                        <a:t>, </a:t>
                      </a:r>
                      <a:r>
                        <a:rPr lang="ko-KR" altLang="en-US" sz="2000" b="1" kern="0" spc="-10" baseline="0" dirty="0" err="1" smtClean="0">
                          <a:solidFill>
                            <a:srgbClr val="FF0000"/>
                          </a:solidFill>
                          <a:latin typeface="+mn-ea"/>
                          <a:ea typeface="+mn-ea"/>
                        </a:rPr>
                        <a:t>가슴제재대</a:t>
                      </a:r>
                      <a:endParaRPr lang="en-US" altLang="ko-KR" sz="2000" b="1" kern="0" spc="-10" baseline="0" dirty="0" smtClean="0">
                        <a:solidFill>
                          <a:srgbClr val="FF0000"/>
                        </a:solidFill>
                        <a:latin typeface="+mn-ea"/>
                        <a:ea typeface="+mn-ea"/>
                      </a:endParaRPr>
                    </a:p>
                    <a:p>
                      <a:pPr marL="0" marR="0" indent="0" algn="just" fontAlgn="base" latinLnBrk="1">
                        <a:lnSpc>
                          <a:spcPct val="160000"/>
                        </a:lnSpc>
                        <a:spcBef>
                          <a:spcPts val="0"/>
                        </a:spcBef>
                        <a:spcAft>
                          <a:spcPts val="0"/>
                        </a:spcAft>
                        <a:tabLst>
                          <a:tab pos="-16527780" algn="l"/>
                          <a:tab pos="-16019780" algn="l"/>
                          <a:tab pos="-15511780" algn="l"/>
                          <a:tab pos="-15003780" algn="l"/>
                          <a:tab pos="-14495780" algn="l"/>
                          <a:tab pos="-13987780" algn="l"/>
                          <a:tab pos="-13479780" algn="l"/>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Lst>
                      </a:pPr>
                      <a:r>
                        <a:rPr lang="en-US" altLang="ko-KR" sz="2000" b="1" kern="0" spc="-10" baseline="0" dirty="0" smtClean="0">
                          <a:solidFill>
                            <a:srgbClr val="000000"/>
                          </a:solidFill>
                          <a:latin typeface="+mn-ea"/>
                          <a:ea typeface="+mn-ea"/>
                        </a:rPr>
                        <a:t>L-tube </a:t>
                      </a:r>
                      <a:r>
                        <a:rPr lang="ko-KR" altLang="en-US" sz="2000" b="1" kern="0" spc="-10" baseline="0" dirty="0" smtClean="0">
                          <a:solidFill>
                            <a:srgbClr val="000000"/>
                          </a:solidFill>
                          <a:latin typeface="+mn-ea"/>
                          <a:ea typeface="+mn-ea"/>
                        </a:rPr>
                        <a:t>잡아당겨 </a:t>
                      </a:r>
                      <a:r>
                        <a:rPr lang="ko-KR" altLang="en-US" sz="2000" b="1" kern="0" spc="-10" baseline="0" dirty="0" err="1" smtClean="0">
                          <a:solidFill>
                            <a:srgbClr val="000000"/>
                          </a:solidFill>
                          <a:latin typeface="+mn-ea"/>
                          <a:ea typeface="+mn-ea"/>
                        </a:rPr>
                        <a:t>빼는것</a:t>
                      </a:r>
                      <a:r>
                        <a:rPr lang="ko-KR" altLang="en-US" sz="2000" b="1" kern="0" spc="-10" baseline="0" dirty="0" smtClean="0">
                          <a:solidFill>
                            <a:srgbClr val="000000"/>
                          </a:solidFill>
                          <a:latin typeface="+mn-ea"/>
                          <a:ea typeface="+mn-ea"/>
                        </a:rPr>
                        <a:t> 예방하기 위해  </a:t>
                      </a:r>
                      <a:r>
                        <a:rPr lang="en-US" altLang="ko-KR" sz="2000" b="1" kern="0" spc="-10" baseline="0" dirty="0" smtClean="0">
                          <a:solidFill>
                            <a:srgbClr val="000000"/>
                          </a:solidFill>
                          <a:latin typeface="+mn-ea"/>
                          <a:ea typeface="+mn-ea"/>
                        </a:rPr>
                        <a:t>---  </a:t>
                      </a:r>
                      <a:r>
                        <a:rPr lang="ko-KR" altLang="en-US" sz="2000" b="1" kern="0" spc="-10" baseline="0" dirty="0" smtClean="0">
                          <a:solidFill>
                            <a:srgbClr val="FF0000"/>
                          </a:solidFill>
                          <a:latin typeface="+mn-ea"/>
                          <a:ea typeface="+mn-ea"/>
                        </a:rPr>
                        <a:t>손목 보호대</a:t>
                      </a:r>
                      <a:r>
                        <a:rPr lang="en-US" altLang="ko-KR" sz="2000" b="1" kern="0" spc="-10" baseline="0" dirty="0" smtClean="0">
                          <a:solidFill>
                            <a:srgbClr val="FF0000"/>
                          </a:solidFill>
                          <a:latin typeface="+mn-ea"/>
                          <a:ea typeface="+mn-ea"/>
                        </a:rPr>
                        <a:t>, </a:t>
                      </a:r>
                      <a:r>
                        <a:rPr lang="ko-KR" altLang="en-US" sz="2000" b="1" kern="0" spc="-10" baseline="0" dirty="0" err="1" smtClean="0">
                          <a:solidFill>
                            <a:srgbClr val="FF0000"/>
                          </a:solidFill>
                          <a:latin typeface="+mn-ea"/>
                          <a:ea typeface="+mn-ea"/>
                        </a:rPr>
                        <a:t>손장갑</a:t>
                      </a:r>
                      <a:endParaRPr lang="en-US" altLang="ko-KR" sz="2000" b="1" kern="0" spc="-10" baseline="0" dirty="0" smtClean="0">
                        <a:solidFill>
                          <a:srgbClr val="FF0000"/>
                        </a:solidFill>
                        <a:latin typeface="+mn-ea"/>
                        <a:ea typeface="+mn-ea"/>
                      </a:endParaRPr>
                    </a:p>
                    <a:p>
                      <a:pPr marL="0" marR="0" indent="0" algn="just" fontAlgn="base" latinLnBrk="1">
                        <a:lnSpc>
                          <a:spcPct val="160000"/>
                        </a:lnSpc>
                        <a:spcBef>
                          <a:spcPts val="0"/>
                        </a:spcBef>
                        <a:spcAft>
                          <a:spcPts val="0"/>
                        </a:spcAft>
                        <a:tabLst>
                          <a:tab pos="-16527780" algn="l"/>
                          <a:tab pos="-16019780" algn="l"/>
                          <a:tab pos="-15511780" algn="l"/>
                          <a:tab pos="-15003780" algn="l"/>
                          <a:tab pos="-14495780" algn="l"/>
                          <a:tab pos="-13987780" algn="l"/>
                          <a:tab pos="-13479780" algn="l"/>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Lst>
                      </a:pPr>
                      <a:endParaRPr lang="en-US" altLang="ko-KR" sz="2000" b="1" kern="0" spc="-10" baseline="0" dirty="0" smtClean="0">
                        <a:solidFill>
                          <a:srgbClr val="000000"/>
                        </a:solidFill>
                        <a:latin typeface="+mn-ea"/>
                        <a:ea typeface="+mn-ea"/>
                      </a:endParaRPr>
                    </a:p>
                    <a:p>
                      <a:pPr marL="0" marR="0" indent="0" algn="just" fontAlgn="base" latinLnBrk="1">
                        <a:lnSpc>
                          <a:spcPct val="160000"/>
                        </a:lnSpc>
                        <a:spcBef>
                          <a:spcPts val="0"/>
                        </a:spcBef>
                        <a:spcAft>
                          <a:spcPts val="0"/>
                        </a:spcAft>
                        <a:tabLst>
                          <a:tab pos="-16527780" algn="l"/>
                          <a:tab pos="-16019780" algn="l"/>
                          <a:tab pos="-15511780" algn="l"/>
                          <a:tab pos="-15003780" algn="l"/>
                          <a:tab pos="-14495780" algn="l"/>
                          <a:tab pos="-13987780" algn="l"/>
                          <a:tab pos="-13479780" algn="l"/>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Lst>
                      </a:pPr>
                      <a:endParaRPr lang="ko-KR" altLang="en-US" sz="2000" b="1" kern="0" spc="0" dirty="0">
                        <a:solidFill>
                          <a:srgbClr val="000000"/>
                        </a:solidFill>
                        <a:latin typeface="+mn-ea"/>
                        <a:ea typeface="+mn-ea"/>
                      </a:endParaRPr>
                    </a:p>
                  </a:txBody>
                  <a:tcPr marL="17907" marR="17907" marT="17907" marB="17907" anchor="ctr">
                    <a:lnL>
                      <a:noFill/>
                    </a:lnL>
                    <a:lnR>
                      <a:noFill/>
                    </a:lnR>
                    <a:lnT>
                      <a:noFill/>
                    </a:lnT>
                    <a:lnB>
                      <a:noFill/>
                    </a:lnB>
                  </a:tcPr>
                </a:tc>
              </a:tr>
              <a:tr h="258655">
                <a:tc>
                  <a:txBody>
                    <a:bodyPr/>
                    <a:lstStyle/>
                    <a:p>
                      <a:pPr marL="0" marR="0" indent="0" algn="just" fontAlgn="base" latinLnBrk="1">
                        <a:lnSpc>
                          <a:spcPct val="160000"/>
                        </a:lnSpc>
                        <a:spcBef>
                          <a:spcPts val="0"/>
                        </a:spcBef>
                        <a:spcAft>
                          <a:spcPts val="0"/>
                        </a:spcAft>
                      </a:pPr>
                      <a:endParaRPr lang="ko-KR" altLang="en-US" sz="1000" b="1" kern="0" spc="0" dirty="0">
                        <a:solidFill>
                          <a:srgbClr val="000000"/>
                        </a:solidFill>
                        <a:latin typeface="+mn-ea"/>
                        <a:ea typeface="+mn-ea"/>
                      </a:endParaRPr>
                    </a:p>
                  </a:txBody>
                  <a:tcPr marL="17907" marR="17907" marT="17907" marB="17907" anchor="ctr">
                    <a:lnL>
                      <a:noFill/>
                    </a:lnL>
                    <a:lnR>
                      <a:noFill/>
                    </a:lnR>
                    <a:lnT>
                      <a:noFill/>
                    </a:lnT>
                    <a:lnB>
                      <a:noFill/>
                    </a:lnB>
                    <a:solidFill>
                      <a:srgbClr val="003399"/>
                    </a:solidFill>
                  </a:tcPr>
                </a:tc>
              </a:tr>
            </a:tbl>
          </a:graphicData>
        </a:graphic>
      </p:graphicFrame>
      <p:sp>
        <p:nvSpPr>
          <p:cNvPr id="1025" name="Rectangle 1"/>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endParaRPr kumimoji="1" lang="ko-KR" altLang="ko-KR" sz="1800" b="0" i="0" u="none" strike="noStrike" cap="none" normalizeH="0" baseline="0" smtClean="0">
              <a:ln>
                <a:noFill/>
              </a:ln>
              <a:solidFill>
                <a:schemeClr val="tx1"/>
              </a:solidFill>
              <a:effectLst/>
              <a:latin typeface="굴림" pitchFamily="50" charset="-127"/>
              <a:ea typeface="굴림" pitchFamily="50" charset="-127"/>
              <a:cs typeface="굴림" pitchFamily="50" charset="-127"/>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4"/>
          <p:cNvSpPr>
            <a:spLocks noGrp="1"/>
          </p:cNvSpPr>
          <p:nvPr>
            <p:ph type="body" sz="quarter" idx="16"/>
          </p:nvPr>
        </p:nvSpPr>
        <p:spPr>
          <a:xfrm>
            <a:off x="544908" y="223934"/>
            <a:ext cx="10897496" cy="5449077"/>
          </a:xfrm>
        </p:spPr>
        <p:txBody>
          <a:bodyPr/>
          <a:lstStyle/>
          <a:p>
            <a:pPr fontAlgn="base">
              <a:lnSpc>
                <a:spcPct val="150000"/>
              </a:lnSpc>
            </a:pPr>
            <a:endParaRPr lang="en-US" altLang="ko-KR" sz="1800" b="1" i="0" dirty="0" smtClean="0">
              <a:latin typeface="+mn-ea"/>
            </a:endParaRPr>
          </a:p>
          <a:p>
            <a:pPr lvl="0" algn="just" fontAlgn="base">
              <a:lnSpc>
                <a:spcPct val="160000"/>
              </a:lnSpc>
              <a:spcBef>
                <a:spcPts val="0"/>
              </a:spcBef>
              <a:tabLst>
                <a:tab pos="-16527780" algn="l"/>
                <a:tab pos="-16019780" algn="l"/>
                <a:tab pos="-15511780" algn="l"/>
                <a:tab pos="-15003780" algn="l"/>
                <a:tab pos="-14495780" algn="l"/>
                <a:tab pos="-13987780" algn="l"/>
                <a:tab pos="-13479780" algn="l"/>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Lst>
            </a:pPr>
            <a:r>
              <a:rPr lang="ko-KR" altLang="en-US" sz="1800" b="1" i="0" dirty="0" smtClean="0">
                <a:ln>
                  <a:solidFill>
                    <a:srgbClr val="10CF9B">
                      <a:alpha val="0"/>
                    </a:srgbClr>
                  </a:solidFill>
                </a:ln>
                <a:solidFill>
                  <a:prstClr val="black"/>
                </a:solidFill>
                <a:latin typeface="나눔스퀘어"/>
              </a:rPr>
              <a:t>    ❍ </a:t>
            </a:r>
            <a:r>
              <a:rPr lang="ko-KR" altLang="en-US" sz="2000" b="1" i="0" kern="0" spc="-30" dirty="0" smtClean="0">
                <a:ln>
                  <a:noFill/>
                </a:ln>
                <a:solidFill>
                  <a:prstClr val="black"/>
                </a:solidFill>
                <a:latin typeface="나눔스퀘어"/>
              </a:rPr>
              <a:t>보호자에게 </a:t>
            </a:r>
            <a:r>
              <a:rPr lang="ko-KR" altLang="en-US" sz="2000" b="1" i="0" kern="0" spc="-30" dirty="0" smtClean="0">
                <a:ln>
                  <a:noFill/>
                </a:ln>
                <a:solidFill>
                  <a:srgbClr val="FF0000"/>
                </a:solidFill>
                <a:latin typeface="나눔스퀘어"/>
              </a:rPr>
              <a:t>급여</a:t>
            </a:r>
            <a:r>
              <a:rPr lang="ko-KR" altLang="en-US" sz="2000" b="1" i="0" kern="0" dirty="0" smtClean="0">
                <a:ln>
                  <a:noFill/>
                </a:ln>
                <a:solidFill>
                  <a:srgbClr val="FF0000"/>
                </a:solidFill>
                <a:latin typeface="나눔스퀘어"/>
              </a:rPr>
              <a:t>제공계약서에 서명을 받을 때 제재동의서를 받아도 </a:t>
            </a:r>
            <a:r>
              <a:rPr lang="ko-KR" altLang="en-US" sz="2000" b="1" i="0" kern="0" dirty="0" smtClean="0">
                <a:ln>
                  <a:noFill/>
                </a:ln>
                <a:solidFill>
                  <a:prstClr val="black"/>
                </a:solidFill>
                <a:latin typeface="나눔스퀘어"/>
              </a:rPr>
              <a:t>되나요</a:t>
            </a:r>
            <a:r>
              <a:rPr lang="en-US" altLang="ko-KR" sz="2000" b="1" i="0" kern="0" dirty="0" smtClean="0">
                <a:ln>
                  <a:noFill/>
                </a:ln>
                <a:solidFill>
                  <a:prstClr val="black"/>
                </a:solidFill>
                <a:latin typeface="나눔스퀘어"/>
              </a:rPr>
              <a:t>? </a:t>
            </a:r>
            <a:endParaRPr lang="ko-KR" altLang="en-US" sz="2000" b="1" i="0" kern="0" dirty="0" smtClean="0">
              <a:ln>
                <a:noFill/>
              </a:ln>
              <a:solidFill>
                <a:prstClr val="black"/>
              </a:solidFill>
              <a:latin typeface="나눔스퀘어"/>
            </a:endParaRPr>
          </a:p>
          <a:p>
            <a:pPr fontAlgn="base">
              <a:lnSpc>
                <a:spcPct val="150000"/>
              </a:lnSpc>
            </a:pPr>
            <a:r>
              <a:rPr lang="en-US" altLang="ko-KR" sz="1800" b="1" i="0" dirty="0" smtClean="0">
                <a:latin typeface="+mn-ea"/>
              </a:rPr>
              <a:t>      -- </a:t>
            </a:r>
            <a:r>
              <a:rPr lang="ko-KR" altLang="en-US" sz="1800" b="1" i="0" dirty="0" smtClean="0">
                <a:latin typeface="+mn-ea"/>
              </a:rPr>
              <a:t>신체제재 사유가 발생하지 않았는데 </a:t>
            </a:r>
            <a:r>
              <a:rPr lang="ko-KR" altLang="en-US" sz="1800" b="1" i="0" u="sng" dirty="0" smtClean="0">
                <a:latin typeface="+mn-ea"/>
              </a:rPr>
              <a:t>일괄적으로 받은 동의서의 경우 통지로 볼 수 없다</a:t>
            </a:r>
            <a:r>
              <a:rPr lang="en-US" altLang="ko-KR" sz="1800" b="1" i="0" dirty="0" smtClean="0">
                <a:latin typeface="+mn-ea"/>
              </a:rPr>
              <a:t>.</a:t>
            </a:r>
          </a:p>
          <a:p>
            <a:pPr fontAlgn="base">
              <a:lnSpc>
                <a:spcPct val="150000"/>
              </a:lnSpc>
            </a:pPr>
            <a:r>
              <a:rPr lang="ko-KR" altLang="en-US" sz="1800" b="1" i="0" dirty="0" smtClean="0">
                <a:solidFill>
                  <a:schemeClr val="tx1"/>
                </a:solidFill>
                <a:latin typeface="+mn-ea"/>
              </a:rPr>
              <a:t>    ❍ </a:t>
            </a:r>
            <a:r>
              <a:rPr lang="ko-KR" altLang="en-US" sz="1800" b="1" i="0" kern="0" spc="-80" dirty="0" smtClean="0">
                <a:solidFill>
                  <a:schemeClr val="tx1"/>
                </a:solidFill>
                <a:latin typeface="+mn-ea"/>
              </a:rPr>
              <a:t>신체제재 시</a:t>
            </a:r>
            <a:r>
              <a:rPr lang="en-US" altLang="ko-KR" sz="1800" b="1" i="0" kern="0" spc="-80" dirty="0" smtClean="0">
                <a:solidFill>
                  <a:schemeClr val="tx1"/>
                </a:solidFill>
                <a:latin typeface="+mn-ea"/>
              </a:rPr>
              <a:t>, </a:t>
            </a:r>
            <a:r>
              <a:rPr lang="ko-KR" altLang="en-US" sz="1800" b="1" i="0" kern="0" spc="-80" dirty="0" smtClean="0">
                <a:solidFill>
                  <a:schemeClr val="tx1"/>
                </a:solidFill>
                <a:latin typeface="+mn-ea"/>
              </a:rPr>
              <a:t>보호자에게 제재 </a:t>
            </a:r>
            <a:r>
              <a:rPr lang="ko-KR" altLang="en-US" sz="1800" b="1" i="0" kern="0" spc="-80" dirty="0" smtClean="0">
                <a:solidFill>
                  <a:srgbClr val="FF0000"/>
                </a:solidFill>
                <a:latin typeface="+mn-ea"/>
              </a:rPr>
              <a:t>시작 전 한번만 통지하면</a:t>
            </a:r>
            <a:r>
              <a:rPr lang="en-US" altLang="ko-KR" sz="1800" b="1" i="0" kern="0" spc="-80" dirty="0" smtClean="0">
                <a:solidFill>
                  <a:srgbClr val="FF0000"/>
                </a:solidFill>
                <a:latin typeface="+mn-ea"/>
              </a:rPr>
              <a:t> </a:t>
            </a:r>
            <a:r>
              <a:rPr lang="ko-KR" altLang="en-US" sz="1800" b="1" i="0" kern="0" spc="-80" dirty="0" smtClean="0">
                <a:solidFill>
                  <a:srgbClr val="FF0000"/>
                </a:solidFill>
                <a:latin typeface="+mn-ea"/>
              </a:rPr>
              <a:t>되나요</a:t>
            </a:r>
            <a:r>
              <a:rPr lang="en-US" altLang="ko-KR" sz="1800" b="1" i="0" kern="0" spc="-80" dirty="0" smtClean="0">
                <a:solidFill>
                  <a:srgbClr val="FF0000"/>
                </a:solidFill>
                <a:latin typeface="+mn-ea"/>
              </a:rPr>
              <a:t>?</a:t>
            </a:r>
            <a:r>
              <a:rPr lang="ko-KR" altLang="en-US" sz="1800" b="1" i="0" kern="0" spc="-10" dirty="0" smtClean="0">
                <a:solidFill>
                  <a:srgbClr val="FF0000"/>
                </a:solidFill>
                <a:latin typeface="+mn-ea"/>
              </a:rPr>
              <a:t> </a:t>
            </a:r>
            <a:endParaRPr lang="en-US" altLang="ko-KR" sz="1800" b="1" i="0" kern="0" spc="-10" dirty="0" smtClean="0">
              <a:solidFill>
                <a:srgbClr val="FF0000"/>
              </a:solidFill>
              <a:latin typeface="+mn-ea"/>
            </a:endParaRPr>
          </a:p>
          <a:p>
            <a:pPr fontAlgn="base">
              <a:lnSpc>
                <a:spcPct val="150000"/>
              </a:lnSpc>
            </a:pPr>
            <a:r>
              <a:rPr lang="ko-KR" altLang="en-US" sz="1800" b="1" i="0" dirty="0" smtClean="0">
                <a:latin typeface="+mn-ea"/>
              </a:rPr>
              <a:t>      </a:t>
            </a:r>
            <a:r>
              <a:rPr lang="en-US" altLang="ko-KR" sz="1800" b="1" i="0" dirty="0" smtClean="0">
                <a:latin typeface="+mn-ea"/>
              </a:rPr>
              <a:t>-- </a:t>
            </a:r>
            <a:r>
              <a:rPr lang="ko-KR" altLang="en-US" sz="1800" b="1" i="0" dirty="0" smtClean="0">
                <a:latin typeface="+mn-ea"/>
              </a:rPr>
              <a:t>수급자의 신체를 제한하거나 구속할 사유 발생 시 </a:t>
            </a:r>
            <a:r>
              <a:rPr lang="ko-KR" altLang="en-US" sz="1800" b="1" i="0" u="sng" dirty="0" smtClean="0">
                <a:latin typeface="+mn-ea"/>
              </a:rPr>
              <a:t>그 내용을 자세히 기록하고 가족 등에게 </a:t>
            </a:r>
            <a:endParaRPr lang="en-US" altLang="ko-KR" sz="1800" b="1" i="0" u="sng" dirty="0" smtClean="0">
              <a:latin typeface="+mn-ea"/>
            </a:endParaRPr>
          </a:p>
          <a:p>
            <a:pPr fontAlgn="base">
              <a:lnSpc>
                <a:spcPct val="150000"/>
              </a:lnSpc>
            </a:pPr>
            <a:r>
              <a:rPr lang="en-US" altLang="ko-KR" sz="1800" b="1" i="0" dirty="0" smtClean="0">
                <a:latin typeface="+mn-ea"/>
              </a:rPr>
              <a:t>         </a:t>
            </a:r>
            <a:r>
              <a:rPr lang="en-US" altLang="ko-KR" sz="1800" b="1" i="0" u="sng" dirty="0" smtClean="0">
                <a:latin typeface="+mn-ea"/>
              </a:rPr>
              <a:t> </a:t>
            </a:r>
            <a:r>
              <a:rPr lang="ko-KR" altLang="en-US" sz="1800" b="1" i="0" u="sng" dirty="0" smtClean="0">
                <a:latin typeface="+mn-ea"/>
              </a:rPr>
              <a:t>그 사실을 </a:t>
            </a:r>
            <a:r>
              <a:rPr lang="en-US" altLang="ko-KR" sz="1800" b="1" i="0" u="sng" dirty="0" smtClean="0">
                <a:latin typeface="+mn-ea"/>
              </a:rPr>
              <a:t> </a:t>
            </a:r>
            <a:r>
              <a:rPr lang="ko-KR" altLang="en-US" sz="1800" b="1" i="0" u="sng" dirty="0" smtClean="0">
                <a:latin typeface="+mn-ea"/>
              </a:rPr>
              <a:t>통지하는지 확인하여 평가</a:t>
            </a:r>
            <a:endParaRPr lang="ko-KR" altLang="en-US" sz="1800" b="1" i="0" dirty="0" smtClean="0">
              <a:latin typeface="+mn-ea"/>
            </a:endParaRPr>
          </a:p>
          <a:p>
            <a:pPr fontAlgn="base">
              <a:lnSpc>
                <a:spcPct val="150000"/>
              </a:lnSpc>
            </a:pPr>
            <a:r>
              <a:rPr lang="en-US" altLang="ko-KR" sz="1800" b="1" i="0" dirty="0" smtClean="0">
                <a:solidFill>
                  <a:srgbClr val="0070C0"/>
                </a:solidFill>
                <a:latin typeface="+mn-ea"/>
              </a:rPr>
              <a:t>※ </a:t>
            </a:r>
            <a:r>
              <a:rPr lang="ko-KR" altLang="en-US" sz="1800" b="1" i="0" dirty="0" smtClean="0">
                <a:solidFill>
                  <a:srgbClr val="0070C0"/>
                </a:solidFill>
                <a:latin typeface="+mn-ea"/>
              </a:rPr>
              <a:t>수급자명</a:t>
            </a:r>
            <a:r>
              <a:rPr lang="en-US" altLang="ko-KR" sz="1800" b="1" i="0" dirty="0" smtClean="0">
                <a:solidFill>
                  <a:srgbClr val="0070C0"/>
                </a:solidFill>
                <a:latin typeface="+mn-ea"/>
              </a:rPr>
              <a:t>,  </a:t>
            </a:r>
            <a:r>
              <a:rPr lang="ko-KR" altLang="en-US" sz="1800" b="1" i="0" dirty="0" err="1" smtClean="0">
                <a:solidFill>
                  <a:srgbClr val="0070C0"/>
                </a:solidFill>
                <a:latin typeface="+mn-ea"/>
              </a:rPr>
              <a:t>수급자상태</a:t>
            </a:r>
            <a:r>
              <a:rPr lang="en-US" altLang="ko-KR" sz="1800" b="1" i="0" dirty="0" smtClean="0">
                <a:solidFill>
                  <a:srgbClr val="0070C0"/>
                </a:solidFill>
                <a:latin typeface="+mn-ea"/>
              </a:rPr>
              <a:t>(</a:t>
            </a:r>
            <a:r>
              <a:rPr lang="ko-KR" altLang="en-US" sz="1800" b="1" i="0" dirty="0" smtClean="0">
                <a:solidFill>
                  <a:srgbClr val="0070C0"/>
                </a:solidFill>
                <a:latin typeface="+mn-ea"/>
              </a:rPr>
              <a:t>제재사유</a:t>
            </a:r>
            <a:r>
              <a:rPr lang="en-US" altLang="ko-KR" sz="1800" b="1" i="0" dirty="0" smtClean="0">
                <a:solidFill>
                  <a:srgbClr val="0070C0"/>
                </a:solidFill>
                <a:latin typeface="+mn-ea"/>
              </a:rPr>
              <a:t>),  </a:t>
            </a:r>
            <a:r>
              <a:rPr lang="ko-KR" altLang="en-US" sz="1800" b="1" i="0" dirty="0" err="1" smtClean="0">
                <a:solidFill>
                  <a:srgbClr val="0070C0"/>
                </a:solidFill>
                <a:latin typeface="+mn-ea"/>
              </a:rPr>
              <a:t>제재일시</a:t>
            </a:r>
            <a:r>
              <a:rPr lang="en-US" altLang="ko-KR" sz="1800" b="1" i="0" dirty="0" smtClean="0">
                <a:solidFill>
                  <a:srgbClr val="0070C0"/>
                </a:solidFill>
                <a:latin typeface="+mn-ea"/>
              </a:rPr>
              <a:t>,  </a:t>
            </a:r>
            <a:r>
              <a:rPr lang="ko-KR" altLang="en-US" sz="1800" b="1" i="0" dirty="0" smtClean="0">
                <a:solidFill>
                  <a:srgbClr val="0070C0"/>
                </a:solidFill>
                <a:latin typeface="+mn-ea"/>
              </a:rPr>
              <a:t>제재자</a:t>
            </a:r>
            <a:r>
              <a:rPr lang="en-US" altLang="ko-KR" sz="1800" b="1" i="0" dirty="0" smtClean="0">
                <a:solidFill>
                  <a:srgbClr val="0070C0"/>
                </a:solidFill>
                <a:latin typeface="+mn-ea"/>
              </a:rPr>
              <a:t>,  </a:t>
            </a:r>
            <a:r>
              <a:rPr lang="ko-KR" altLang="en-US" sz="1800" b="1" i="0" dirty="0" smtClean="0">
                <a:solidFill>
                  <a:srgbClr val="0070C0"/>
                </a:solidFill>
                <a:latin typeface="+mn-ea"/>
              </a:rPr>
              <a:t>제재방법</a:t>
            </a:r>
            <a:r>
              <a:rPr lang="en-US" altLang="ko-KR" sz="1800" b="1" i="0" dirty="0" smtClean="0">
                <a:solidFill>
                  <a:srgbClr val="0070C0"/>
                </a:solidFill>
                <a:latin typeface="+mn-ea"/>
              </a:rPr>
              <a:t>,</a:t>
            </a:r>
            <a:r>
              <a:rPr lang="ko-KR" altLang="en-US" sz="1800" b="1" i="0" dirty="0" smtClean="0">
                <a:solidFill>
                  <a:srgbClr val="0070C0"/>
                </a:solidFill>
                <a:latin typeface="+mn-ea"/>
              </a:rPr>
              <a:t>  통지대상자</a:t>
            </a:r>
            <a:r>
              <a:rPr lang="en-US" altLang="ko-KR" sz="1800" b="1" i="0" dirty="0" smtClean="0">
                <a:solidFill>
                  <a:srgbClr val="0070C0"/>
                </a:solidFill>
                <a:latin typeface="+mn-ea"/>
              </a:rPr>
              <a:t>,  </a:t>
            </a:r>
            <a:r>
              <a:rPr lang="ko-KR" altLang="en-US" sz="1800" b="1" i="0" dirty="0" err="1" smtClean="0">
                <a:solidFill>
                  <a:srgbClr val="0070C0"/>
                </a:solidFill>
                <a:latin typeface="+mn-ea"/>
              </a:rPr>
              <a:t>통지일시</a:t>
            </a:r>
            <a:r>
              <a:rPr lang="en-US" altLang="ko-KR" sz="1800" b="1" i="0" dirty="0" smtClean="0">
                <a:solidFill>
                  <a:srgbClr val="0070C0"/>
                </a:solidFill>
                <a:latin typeface="+mn-ea"/>
              </a:rPr>
              <a:t>,  </a:t>
            </a:r>
            <a:r>
              <a:rPr lang="ko-KR" altLang="en-US" sz="1800" b="1" i="0" dirty="0" smtClean="0">
                <a:solidFill>
                  <a:srgbClr val="0070C0"/>
                </a:solidFill>
                <a:latin typeface="+mn-ea"/>
              </a:rPr>
              <a:t>통지방법 </a:t>
            </a:r>
            <a:endParaRPr lang="en-US" altLang="ko-KR" sz="1800" b="1" i="0" dirty="0" smtClean="0">
              <a:solidFill>
                <a:srgbClr val="0070C0"/>
              </a:solidFill>
              <a:latin typeface="+mn-ea"/>
            </a:endParaRPr>
          </a:p>
          <a:p>
            <a:pPr fontAlgn="base">
              <a:lnSpc>
                <a:spcPct val="150000"/>
              </a:lnSpc>
            </a:pPr>
            <a:r>
              <a:rPr lang="ko-KR" altLang="en-US" sz="1800" b="1" i="0" dirty="0" smtClean="0">
                <a:solidFill>
                  <a:schemeClr val="tx1"/>
                </a:solidFill>
                <a:latin typeface="+mn-ea"/>
              </a:rPr>
              <a:t>   ❍  </a:t>
            </a:r>
            <a:r>
              <a:rPr lang="ko-KR" altLang="en-US" sz="1800" b="1" i="0" kern="0" spc="-30" dirty="0" smtClean="0">
                <a:solidFill>
                  <a:srgbClr val="FF0000"/>
                </a:solidFill>
                <a:latin typeface="+mn-ea"/>
              </a:rPr>
              <a:t>제재를 할 때마다 통지를 </a:t>
            </a:r>
            <a:r>
              <a:rPr lang="ko-KR" altLang="en-US" sz="1800" b="1" i="0" kern="0" spc="-30" dirty="0" smtClean="0">
                <a:solidFill>
                  <a:srgbClr val="000000"/>
                </a:solidFill>
                <a:latin typeface="+mn-ea"/>
              </a:rPr>
              <a:t>해야 하나요</a:t>
            </a:r>
            <a:r>
              <a:rPr lang="en-US" altLang="ko-KR" sz="1800" b="1" i="0" kern="0" spc="-30" dirty="0" smtClean="0">
                <a:solidFill>
                  <a:srgbClr val="000000"/>
                </a:solidFill>
                <a:latin typeface="+mn-ea"/>
              </a:rPr>
              <a:t>? </a:t>
            </a:r>
          </a:p>
          <a:p>
            <a:pPr fontAlgn="base">
              <a:lnSpc>
                <a:spcPct val="150000"/>
              </a:lnSpc>
            </a:pPr>
            <a:r>
              <a:rPr lang="ko-KR" altLang="en-US" sz="1800" b="1" i="0" dirty="0" smtClean="0">
                <a:latin typeface="+mn-ea"/>
              </a:rPr>
              <a:t>      </a:t>
            </a:r>
            <a:r>
              <a:rPr lang="en-US" altLang="ko-KR" sz="1800" b="1" i="0" dirty="0" smtClean="0">
                <a:latin typeface="+mn-ea"/>
              </a:rPr>
              <a:t>-- </a:t>
            </a:r>
            <a:r>
              <a:rPr lang="ko-KR" altLang="en-US" sz="1800" b="1" i="0" dirty="0" smtClean="0">
                <a:latin typeface="+mn-ea"/>
              </a:rPr>
              <a:t>해당 제재 사유가 발생할 시 </a:t>
            </a:r>
            <a:r>
              <a:rPr lang="ko-KR" altLang="en-US" sz="1800" b="1" i="0" u="sng" dirty="0" smtClean="0">
                <a:latin typeface="+mn-ea"/>
              </a:rPr>
              <a:t>즉시 통지</a:t>
            </a:r>
            <a:r>
              <a:rPr lang="ko-KR" altLang="en-US" sz="1800" b="1" i="0" dirty="0" smtClean="0">
                <a:latin typeface="+mn-ea"/>
              </a:rPr>
              <a:t>하여야 하며</a:t>
            </a:r>
            <a:r>
              <a:rPr lang="en-US" altLang="ko-KR" sz="1800" b="1" i="0" dirty="0" smtClean="0">
                <a:latin typeface="+mn-ea"/>
              </a:rPr>
              <a:t>, </a:t>
            </a:r>
            <a:r>
              <a:rPr lang="ko-KR" altLang="en-US" sz="1800" b="1" i="0" dirty="0" smtClean="0">
                <a:latin typeface="+mn-ea"/>
              </a:rPr>
              <a:t>만약 제재가 종료된 후에 </a:t>
            </a:r>
            <a:r>
              <a:rPr lang="ko-KR" altLang="en-US" sz="1800" b="1" i="0" u="sng" dirty="0" smtClean="0">
                <a:latin typeface="+mn-ea"/>
              </a:rPr>
              <a:t>다시 제재를 해야         </a:t>
            </a:r>
            <a:endParaRPr lang="en-US" altLang="ko-KR" sz="1800" b="1" i="0" u="sng" dirty="0" smtClean="0">
              <a:latin typeface="+mn-ea"/>
            </a:endParaRPr>
          </a:p>
          <a:p>
            <a:pPr fontAlgn="base">
              <a:lnSpc>
                <a:spcPct val="150000"/>
              </a:lnSpc>
            </a:pPr>
            <a:r>
              <a:rPr lang="en-US" altLang="ko-KR" sz="1800" b="1" i="0" dirty="0" smtClean="0">
                <a:latin typeface="+mn-ea"/>
              </a:rPr>
              <a:t>        </a:t>
            </a:r>
            <a:r>
              <a:rPr lang="en-US" altLang="ko-KR" sz="1800" b="1" i="0" u="sng" dirty="0" smtClean="0">
                <a:latin typeface="+mn-ea"/>
              </a:rPr>
              <a:t>  </a:t>
            </a:r>
            <a:r>
              <a:rPr lang="ko-KR" altLang="en-US" sz="1800" b="1" i="0" u="sng" dirty="0" smtClean="0">
                <a:latin typeface="+mn-ea"/>
              </a:rPr>
              <a:t>할</a:t>
            </a:r>
            <a:r>
              <a:rPr lang="en-US" altLang="ko-KR" sz="1800" b="1" i="0" u="sng" dirty="0" smtClean="0">
                <a:latin typeface="+mn-ea"/>
              </a:rPr>
              <a:t> </a:t>
            </a:r>
            <a:r>
              <a:rPr lang="ko-KR" altLang="en-US" sz="1800" b="1" i="0" u="sng" dirty="0" smtClean="0">
                <a:latin typeface="+mn-ea"/>
              </a:rPr>
              <a:t>경우 다시 통지</a:t>
            </a:r>
            <a:endParaRPr lang="en-US" altLang="ko-KR" sz="1800" b="1" i="0" dirty="0" smtClean="0">
              <a:latin typeface="+mn-ea"/>
            </a:endParaRPr>
          </a:p>
          <a:p>
            <a:pPr fontAlgn="base">
              <a:lnSpc>
                <a:spcPct val="150000"/>
              </a:lnSpc>
            </a:pPr>
            <a:r>
              <a:rPr lang="ko-KR" altLang="en-US" sz="1800" b="1" i="0" dirty="0" smtClean="0">
                <a:latin typeface="+mn-ea"/>
              </a:rPr>
              <a:t>         또한 최초로 통지한 뒤 </a:t>
            </a:r>
            <a:r>
              <a:rPr lang="ko-KR" altLang="en-US" sz="1800" b="1" i="0" u="sng" dirty="0" smtClean="0">
                <a:latin typeface="+mn-ea"/>
              </a:rPr>
              <a:t>동일한 사유가 계속 유지되어 제재를 하는 경우는 통지한 것으로</a:t>
            </a:r>
            <a:r>
              <a:rPr lang="en-US" altLang="ko-KR" sz="1800" b="1" i="0" u="sng" dirty="0" smtClean="0">
                <a:latin typeface="+mn-ea"/>
              </a:rPr>
              <a:t> </a:t>
            </a:r>
            <a:r>
              <a:rPr lang="ko-KR" altLang="en-US" sz="1800" b="1" i="0" u="sng" dirty="0" smtClean="0">
                <a:latin typeface="+mn-ea"/>
              </a:rPr>
              <a:t>인정</a:t>
            </a:r>
            <a:r>
              <a:rPr lang="en-US" altLang="ko-KR" sz="1800" b="1" i="0" dirty="0" smtClean="0">
                <a:latin typeface="+mn-ea"/>
              </a:rPr>
              <a:t>.</a:t>
            </a:r>
            <a:endParaRPr lang="ko-KR" altLang="en-US" sz="1800" b="1" i="0" dirty="0" smtClean="0">
              <a:latin typeface="+mn-ea"/>
            </a:endParaRPr>
          </a:p>
          <a:p>
            <a:endParaRPr lang="ko-KR" altLang="en-US" sz="1800" i="0" dirty="0">
              <a:latin typeface="HY목각파임B" pitchFamily="18" charset="-127"/>
              <a:ea typeface="HY목각파임B" pitchFamily="18" charset="-127"/>
            </a:endParaRPr>
          </a:p>
        </p:txBody>
      </p:sp>
      <p:sp>
        <p:nvSpPr>
          <p:cNvPr id="6" name="그림 개체 틀 1"/>
          <p:cNvSpPr txBox="1">
            <a:spLocks/>
          </p:cNvSpPr>
          <p:nvPr/>
        </p:nvSpPr>
        <p:spPr>
          <a:xfrm>
            <a:off x="0" y="1033236"/>
            <a:ext cx="12192000" cy="2809875"/>
          </a:xfrm>
          <a:prstGeom prst="rect">
            <a:avLst/>
          </a:prstGeom>
        </p:spPr>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2485151" y="0"/>
            <a:ext cx="6752155" cy="6821473"/>
          </a:xfrm>
          <a:prstGeom prst="rect">
            <a:avLst/>
          </a:prstGeom>
          <a:noFill/>
          <a:ln w="9525">
            <a:noFill/>
            <a:miter lim="800000"/>
            <a:headEnd/>
            <a:tailEnd/>
          </a:ln>
          <a:effectLst/>
        </p:spPr>
      </p:pic>
      <p:cxnSp>
        <p:nvCxnSpPr>
          <p:cNvPr id="9" name="직선 연결선 8"/>
          <p:cNvCxnSpPr/>
          <p:nvPr/>
        </p:nvCxnSpPr>
        <p:spPr>
          <a:xfrm>
            <a:off x="2967135" y="4767943"/>
            <a:ext cx="5980922" cy="1866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직선 연결선 10"/>
          <p:cNvCxnSpPr/>
          <p:nvPr/>
        </p:nvCxnSpPr>
        <p:spPr>
          <a:xfrm>
            <a:off x="2892490" y="5047861"/>
            <a:ext cx="28924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flipV="1">
            <a:off x="2929812" y="5495731"/>
            <a:ext cx="4730621" cy="27991"/>
          </a:xfrm>
          <a:prstGeom prst="line">
            <a:avLst/>
          </a:prstGeom>
        </p:spPr>
        <p:style>
          <a:lnRef idx="1">
            <a:schemeClr val="accent1"/>
          </a:lnRef>
          <a:fillRef idx="0">
            <a:schemeClr val="accent1"/>
          </a:fillRef>
          <a:effectRef idx="0">
            <a:schemeClr val="accent1"/>
          </a:effectRef>
          <a:fontRef idx="minor">
            <a:schemeClr val="tx1"/>
          </a:fontRef>
        </p:style>
      </p:cxnSp>
      <p:sp>
        <p:nvSpPr>
          <p:cNvPr id="16" name="오른쪽 화살표 15"/>
          <p:cNvSpPr/>
          <p:nvPr/>
        </p:nvSpPr>
        <p:spPr>
          <a:xfrm>
            <a:off x="3060441" y="4226767"/>
            <a:ext cx="4208106" cy="466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오른쪽 화살표 16"/>
          <p:cNvSpPr/>
          <p:nvPr/>
        </p:nvSpPr>
        <p:spPr>
          <a:xfrm>
            <a:off x="2911152" y="4711960"/>
            <a:ext cx="5990254" cy="65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오른쪽 화살표 17"/>
          <p:cNvSpPr/>
          <p:nvPr/>
        </p:nvSpPr>
        <p:spPr>
          <a:xfrm>
            <a:off x="2920482" y="5030134"/>
            <a:ext cx="287382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오른쪽 화살표 18"/>
          <p:cNvSpPr/>
          <p:nvPr/>
        </p:nvSpPr>
        <p:spPr>
          <a:xfrm>
            <a:off x="2920482" y="5468673"/>
            <a:ext cx="502920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오른쪽 화살표 9"/>
          <p:cNvSpPr/>
          <p:nvPr/>
        </p:nvSpPr>
        <p:spPr>
          <a:xfrm>
            <a:off x="2929812" y="2361579"/>
            <a:ext cx="3844212"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Grp="1" noChangeAspect="1" noChangeArrowheads="1"/>
          </p:cNvPicPr>
          <p:nvPr>
            <p:ph type="pic" sz="quarter" idx="15"/>
          </p:nvPr>
        </p:nvPicPr>
        <p:blipFill>
          <a:blip r:embed="rId2"/>
          <a:srcRect t="15832" b="15832"/>
          <a:stretch>
            <a:fillRect/>
          </a:stretch>
        </p:blipFill>
        <p:spPr bwMode="auto">
          <a:xfrm>
            <a:off x="0" y="2360644"/>
            <a:ext cx="12192000" cy="3722558"/>
          </a:xfrm>
          <a:prstGeom prst="rect">
            <a:avLst/>
          </a:prstGeom>
          <a:noFill/>
          <a:ln w="9525">
            <a:noFill/>
            <a:miter lim="800000"/>
            <a:headEnd/>
            <a:tailEnd/>
          </a:ln>
          <a:effectLst/>
        </p:spPr>
      </p:pic>
      <p:pic>
        <p:nvPicPr>
          <p:cNvPr id="2052" name="Picture 4"/>
          <p:cNvPicPr>
            <a:picLocks noChangeAspect="1" noChangeArrowheads="1"/>
          </p:cNvPicPr>
          <p:nvPr/>
        </p:nvPicPr>
        <p:blipFill>
          <a:blip r:embed="rId3"/>
          <a:srcRect/>
          <a:stretch>
            <a:fillRect/>
          </a:stretch>
        </p:blipFill>
        <p:spPr bwMode="auto">
          <a:xfrm>
            <a:off x="0" y="1404258"/>
            <a:ext cx="11691257" cy="914400"/>
          </a:xfrm>
          <a:prstGeom prst="rect">
            <a:avLst/>
          </a:prstGeom>
          <a:noFill/>
          <a:ln w="9525">
            <a:noFill/>
            <a:miter lim="800000"/>
            <a:headEnd/>
            <a:tailEnd/>
          </a:ln>
          <a:effectLst/>
        </p:spPr>
      </p:pic>
      <p:sp>
        <p:nvSpPr>
          <p:cNvPr id="11" name="오른쪽 화살표 10"/>
          <p:cNvSpPr/>
          <p:nvPr/>
        </p:nvSpPr>
        <p:spPr>
          <a:xfrm>
            <a:off x="4488024" y="3284376"/>
            <a:ext cx="886409" cy="466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오른쪽 화살표 11"/>
          <p:cNvSpPr/>
          <p:nvPr/>
        </p:nvSpPr>
        <p:spPr>
          <a:xfrm>
            <a:off x="4534678" y="3938452"/>
            <a:ext cx="793102"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오른쪽 화살표 12"/>
          <p:cNvSpPr/>
          <p:nvPr/>
        </p:nvSpPr>
        <p:spPr>
          <a:xfrm>
            <a:off x="4497355" y="4562669"/>
            <a:ext cx="82109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오른쪽 화살표 13"/>
          <p:cNvSpPr/>
          <p:nvPr/>
        </p:nvSpPr>
        <p:spPr>
          <a:xfrm>
            <a:off x="4478694" y="5187820"/>
            <a:ext cx="849086"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오른쪽으로 구부러진 화살표 14"/>
          <p:cNvSpPr/>
          <p:nvPr/>
        </p:nvSpPr>
        <p:spPr>
          <a:xfrm>
            <a:off x="4366727" y="1511559"/>
            <a:ext cx="121297" cy="32657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16" name="오른쪽으로 구부러진 화살표 15"/>
          <p:cNvSpPr/>
          <p:nvPr/>
        </p:nvSpPr>
        <p:spPr>
          <a:xfrm>
            <a:off x="4441371" y="1940767"/>
            <a:ext cx="74645" cy="29858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17" name="오른쪽으로 구부러진 화살표 16"/>
          <p:cNvSpPr/>
          <p:nvPr/>
        </p:nvSpPr>
        <p:spPr>
          <a:xfrm>
            <a:off x="4478694" y="2351314"/>
            <a:ext cx="111967" cy="29858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번호 개체 틀 1"/>
          <p:cNvSpPr>
            <a:spLocks noGrp="1"/>
          </p:cNvSpPr>
          <p:nvPr>
            <p:ph type="sldNum" sz="quarter" idx="12"/>
          </p:nvPr>
        </p:nvSpPr>
        <p:spPr/>
        <p:txBody>
          <a:bodyPr/>
          <a:lstStyle/>
          <a:p>
            <a:fld id="{ADEB06D7-5738-48E0-91BA-EBA8C2F0FAB4}" type="slidenum">
              <a:rPr lang="ko-KR" altLang="en-US" smtClean="0"/>
              <a:pPr/>
              <a:t>20</a:t>
            </a:fld>
            <a:endParaRPr lang="ko-KR" altLang="en-US"/>
          </a:p>
        </p:txBody>
      </p:sp>
      <p:sp>
        <p:nvSpPr>
          <p:cNvPr id="4" name="텍스트 개체 틀 3"/>
          <p:cNvSpPr>
            <a:spLocks noGrp="1"/>
          </p:cNvSpPr>
          <p:nvPr>
            <p:ph type="body" sz="quarter" idx="13"/>
          </p:nvPr>
        </p:nvSpPr>
        <p:spPr>
          <a:xfrm>
            <a:off x="847596" y="452425"/>
            <a:ext cx="10812007" cy="1144882"/>
          </a:xfrm>
        </p:spPr>
        <p:txBody>
          <a:bodyPr/>
          <a:lstStyle/>
          <a:p>
            <a:r>
              <a:rPr lang="en-US" altLang="ko-KR" sz="2000" dirty="0" smtClean="0">
                <a:solidFill>
                  <a:srgbClr val="FF0000"/>
                </a:solidFill>
                <a:latin typeface="HY견고딕" pitchFamily="18" charset="-127"/>
                <a:ea typeface="HY견고딕" pitchFamily="18" charset="-127"/>
              </a:rPr>
              <a:t>&lt;</a:t>
            </a:r>
            <a:r>
              <a:rPr lang="ko-KR" altLang="en-US" sz="2000" dirty="0" smtClean="0">
                <a:solidFill>
                  <a:srgbClr val="FF0000"/>
                </a:solidFill>
                <a:latin typeface="HY견고딕" pitchFamily="18" charset="-127"/>
                <a:ea typeface="HY견고딕" pitchFamily="18" charset="-127"/>
              </a:rPr>
              <a:t>정서적 학대</a:t>
            </a:r>
            <a:r>
              <a:rPr lang="en-US" altLang="ko-KR" sz="2000" dirty="0" smtClean="0">
                <a:solidFill>
                  <a:srgbClr val="FF0000"/>
                </a:solidFill>
                <a:latin typeface="HY견고딕" pitchFamily="18" charset="-127"/>
                <a:ea typeface="HY견고딕" pitchFamily="18" charset="-127"/>
              </a:rPr>
              <a:t>&gt;</a:t>
            </a:r>
            <a:r>
              <a:rPr lang="ko-KR" altLang="en-US" sz="2400" dirty="0" smtClean="0"/>
              <a:t> </a:t>
            </a:r>
          </a:p>
          <a:p>
            <a:endParaRPr lang="en-US" altLang="ko-KR" sz="2400" dirty="0" smtClean="0"/>
          </a:p>
          <a:p>
            <a:r>
              <a:rPr lang="ko-KR" altLang="en-US" sz="1800" dirty="0" smtClean="0">
                <a:solidFill>
                  <a:srgbClr val="7030A0"/>
                </a:solidFill>
              </a:rPr>
              <a:t>비난</a:t>
            </a:r>
            <a:r>
              <a:rPr lang="en-US" altLang="ko-KR" sz="1800" dirty="0" smtClean="0">
                <a:solidFill>
                  <a:srgbClr val="7030A0"/>
                </a:solidFill>
              </a:rPr>
              <a:t>, </a:t>
            </a:r>
            <a:r>
              <a:rPr lang="ko-KR" altLang="en-US" sz="1800" dirty="0" smtClean="0">
                <a:solidFill>
                  <a:srgbClr val="7030A0"/>
                </a:solidFill>
              </a:rPr>
              <a:t>모욕</a:t>
            </a:r>
            <a:r>
              <a:rPr lang="en-US" altLang="ko-KR" sz="1800" dirty="0" smtClean="0">
                <a:solidFill>
                  <a:srgbClr val="7030A0"/>
                </a:solidFill>
              </a:rPr>
              <a:t>, </a:t>
            </a:r>
            <a:r>
              <a:rPr lang="ko-KR" altLang="en-US" sz="1800" dirty="0" smtClean="0">
                <a:solidFill>
                  <a:srgbClr val="7030A0"/>
                </a:solidFill>
              </a:rPr>
              <a:t>위협</a:t>
            </a:r>
            <a:r>
              <a:rPr lang="en-US" altLang="ko-KR" sz="1800" dirty="0" smtClean="0">
                <a:solidFill>
                  <a:srgbClr val="7030A0"/>
                </a:solidFill>
              </a:rPr>
              <a:t>, </a:t>
            </a:r>
            <a:r>
              <a:rPr lang="ko-KR" altLang="en-US" sz="1800" dirty="0" smtClean="0">
                <a:solidFill>
                  <a:srgbClr val="7030A0"/>
                </a:solidFill>
              </a:rPr>
              <a:t>협박 등의 언어 및 비언어적 행위를 통하여 노인에게 정서적으로 고통을 주는 행위</a:t>
            </a:r>
            <a:endParaRPr lang="ko-KR" altLang="en-US" sz="1800" dirty="0">
              <a:solidFill>
                <a:srgbClr val="7030A0"/>
              </a:solidFill>
            </a:endParaRPr>
          </a:p>
        </p:txBody>
      </p:sp>
      <p:sp>
        <p:nvSpPr>
          <p:cNvPr id="19457" name="Rectangle 1"/>
          <p:cNvSpPr>
            <a:spLocks noChangeArrowheads="1"/>
          </p:cNvSpPr>
          <p:nvPr/>
        </p:nvSpPr>
        <p:spPr bwMode="auto">
          <a:xfrm>
            <a:off x="671804" y="559836"/>
            <a:ext cx="11290041" cy="276999"/>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b="0" i="0" u="none" strike="noStrike" cap="none" normalizeH="0" baseline="0" dirty="0" smtClean="0">
                <a:ln>
                  <a:noFill/>
                </a:ln>
                <a:solidFill>
                  <a:schemeClr val="tx1"/>
                </a:solidFill>
                <a:effectLst/>
                <a:latin typeface="굴림" pitchFamily="50" charset="-127"/>
                <a:ea typeface="굴림" pitchFamily="50" charset="-127"/>
                <a:cs typeface="굴림" pitchFamily="50" charset="-127"/>
              </a:rPr>
              <a:t>  </a:t>
            </a:r>
            <a:endParaRPr kumimoji="1" lang="ko-KR" altLang="ko-KR" sz="19100" b="1" i="0" u="none" strike="noStrike" cap="none" normalizeH="0" baseline="0" dirty="0" smtClean="0">
              <a:ln>
                <a:noFill/>
              </a:ln>
              <a:solidFill>
                <a:srgbClr val="5B5B5B"/>
              </a:solidFill>
              <a:effectLst/>
              <a:latin typeface="굴림" pitchFamily="50" charset="-127"/>
              <a:ea typeface="NanumGothic"/>
              <a:cs typeface="굴림" pitchFamily="50" charset="-127"/>
            </a:endParaRPr>
          </a:p>
        </p:txBody>
      </p:sp>
      <p:sp>
        <p:nvSpPr>
          <p:cNvPr id="6" name="직사각형 5"/>
          <p:cNvSpPr/>
          <p:nvPr/>
        </p:nvSpPr>
        <p:spPr>
          <a:xfrm>
            <a:off x="1144947" y="4514126"/>
            <a:ext cx="10730204" cy="2862322"/>
          </a:xfrm>
          <a:prstGeom prst="rect">
            <a:avLst/>
          </a:prstGeom>
        </p:spPr>
        <p:txBody>
          <a:bodyPr wrap="square">
            <a:spAutoFit/>
          </a:bodyPr>
          <a:lstStyle/>
          <a:p>
            <a:pPr>
              <a:lnSpc>
                <a:spcPct val="200000"/>
              </a:lnSpc>
              <a:buFont typeface="Wingdings" pitchFamily="2" charset="2"/>
              <a:buChar char="§"/>
            </a:pPr>
            <a:r>
              <a:rPr lang="ko-KR" altLang="en-US" dirty="0" smtClean="0"/>
              <a:t>  </a:t>
            </a:r>
            <a:r>
              <a:rPr lang="ko-KR" altLang="en-US" dirty="0" err="1" smtClean="0"/>
              <a:t>요양보호사가</a:t>
            </a:r>
            <a:r>
              <a:rPr lang="ko-KR" altLang="en-US" dirty="0" smtClean="0"/>
              <a:t>  시간 내 일을 끝내려다 보니</a:t>
            </a:r>
            <a:r>
              <a:rPr lang="en-US" altLang="ko-KR" dirty="0" smtClean="0"/>
              <a:t>, </a:t>
            </a:r>
            <a:r>
              <a:rPr lang="ko-KR" altLang="en-US" dirty="0" smtClean="0"/>
              <a:t>난폭하게 기저귀를  갈고 </a:t>
            </a:r>
            <a:r>
              <a:rPr lang="ko-KR" altLang="en-US" dirty="0" err="1" smtClean="0"/>
              <a:t>구강케어를</a:t>
            </a:r>
            <a:r>
              <a:rPr lang="ko-KR" altLang="en-US" dirty="0" smtClean="0"/>
              <a:t>  대강 대강하고</a:t>
            </a:r>
            <a:endParaRPr lang="en-US" altLang="ko-KR" dirty="0" smtClean="0"/>
          </a:p>
          <a:p>
            <a:pPr>
              <a:lnSpc>
                <a:spcPct val="200000"/>
              </a:lnSpc>
            </a:pPr>
            <a:r>
              <a:rPr lang="en-US" altLang="ko-KR" dirty="0" smtClean="0">
                <a:solidFill>
                  <a:srgbClr val="FF0000"/>
                </a:solidFill>
              </a:rPr>
              <a:t>   </a:t>
            </a:r>
            <a:r>
              <a:rPr lang="ko-KR" altLang="en-US" dirty="0" smtClean="0">
                <a:solidFill>
                  <a:srgbClr val="FF0000"/>
                </a:solidFill>
              </a:rPr>
              <a:t>생활어르신들의 </a:t>
            </a:r>
            <a:r>
              <a:rPr lang="en-US" altLang="ko-KR" dirty="0" smtClean="0">
                <a:solidFill>
                  <a:srgbClr val="FF0000"/>
                </a:solidFill>
              </a:rPr>
              <a:t> </a:t>
            </a:r>
            <a:r>
              <a:rPr lang="ko-KR" altLang="en-US" dirty="0" smtClean="0">
                <a:solidFill>
                  <a:srgbClr val="FF0000"/>
                </a:solidFill>
              </a:rPr>
              <a:t>자질구레한 요구를 못들은 척하는 행동이</a:t>
            </a:r>
            <a:r>
              <a:rPr lang="en-US" altLang="ko-KR" dirty="0" smtClean="0">
                <a:solidFill>
                  <a:srgbClr val="FF0000"/>
                </a:solidFill>
              </a:rPr>
              <a:t> </a:t>
            </a:r>
            <a:r>
              <a:rPr lang="ko-KR" altLang="en-US" dirty="0" smtClean="0"/>
              <a:t>늘기 시작했다</a:t>
            </a:r>
            <a:r>
              <a:rPr lang="en-US" altLang="ko-KR" dirty="0" smtClean="0"/>
              <a:t>.    </a:t>
            </a:r>
          </a:p>
          <a:p>
            <a:pPr>
              <a:lnSpc>
                <a:spcPct val="200000"/>
              </a:lnSpc>
            </a:pPr>
            <a:r>
              <a:rPr lang="en-US" altLang="ko-KR" dirty="0" smtClean="0"/>
              <a:t>    </a:t>
            </a:r>
            <a:r>
              <a:rPr lang="ko-KR" altLang="en-US" dirty="0" smtClean="0"/>
              <a:t>“바빠 죽겠는데 왜 자꾸 화장실 갈라 </a:t>
            </a:r>
            <a:r>
              <a:rPr lang="ko-KR" altLang="en-US" dirty="0" err="1" smtClean="0"/>
              <a:t>카는데</a:t>
            </a:r>
            <a:r>
              <a:rPr lang="en-US" altLang="ko-KR" dirty="0" smtClean="0"/>
              <a:t>~~ </a:t>
            </a:r>
            <a:r>
              <a:rPr lang="ko-KR" altLang="en-US" dirty="0" smtClean="0"/>
              <a:t>금방 갔다 왔잖아</a:t>
            </a:r>
            <a:r>
              <a:rPr lang="en-US" altLang="ko-KR" dirty="0" smtClean="0"/>
              <a:t>!  </a:t>
            </a:r>
            <a:r>
              <a:rPr lang="ko-KR" altLang="en-US" dirty="0" smtClean="0"/>
              <a:t>가만 좀 있어요</a:t>
            </a:r>
            <a:r>
              <a:rPr lang="en-US" altLang="ko-KR" dirty="0" smtClean="0"/>
              <a:t>.</a:t>
            </a:r>
          </a:p>
          <a:p>
            <a:pPr>
              <a:lnSpc>
                <a:spcPct val="200000"/>
              </a:lnSpc>
            </a:pPr>
            <a:r>
              <a:rPr lang="en-US" altLang="ko-KR" dirty="0" smtClean="0"/>
              <a:t>    </a:t>
            </a:r>
            <a:r>
              <a:rPr lang="ko-KR" altLang="en-US" dirty="0" smtClean="0"/>
              <a:t>선생님</a:t>
            </a:r>
            <a:r>
              <a:rPr lang="en-US" altLang="ko-KR" dirty="0" smtClean="0"/>
              <a:t>, </a:t>
            </a:r>
            <a:r>
              <a:rPr lang="ko-KR" altLang="en-US" dirty="0" smtClean="0"/>
              <a:t>선생님</a:t>
            </a:r>
            <a:r>
              <a:rPr lang="en-US" altLang="ko-KR" dirty="0" smtClean="0"/>
              <a:t>~~  </a:t>
            </a:r>
            <a:r>
              <a:rPr lang="ko-KR" altLang="en-US" dirty="0" smtClean="0"/>
              <a:t>목이 타게 불러도 원래 </a:t>
            </a:r>
            <a:r>
              <a:rPr lang="ko-KR" altLang="en-US" dirty="0" err="1" smtClean="0"/>
              <a:t>저려려니</a:t>
            </a:r>
            <a:r>
              <a:rPr lang="ko-KR" altLang="en-US" dirty="0" smtClean="0"/>
              <a:t>  </a:t>
            </a:r>
            <a:r>
              <a:rPr lang="ko-KR" altLang="en-US" dirty="0" err="1" smtClean="0"/>
              <a:t>들은척도</a:t>
            </a:r>
            <a:r>
              <a:rPr lang="ko-KR" altLang="en-US" dirty="0" smtClean="0"/>
              <a:t> 안 한다</a:t>
            </a:r>
            <a:r>
              <a:rPr lang="en-US" altLang="ko-KR" dirty="0" smtClean="0"/>
              <a:t>.</a:t>
            </a:r>
          </a:p>
          <a:p>
            <a:pPr>
              <a:lnSpc>
                <a:spcPct val="200000"/>
              </a:lnSpc>
            </a:pPr>
            <a:r>
              <a:rPr lang="ko-KR" altLang="en-US" dirty="0" smtClean="0"/>
              <a:t>    </a:t>
            </a:r>
            <a:endParaRPr lang="en-US" altLang="ko-KR" dirty="0"/>
          </a:p>
        </p:txBody>
      </p:sp>
      <p:pic>
        <p:nvPicPr>
          <p:cNvPr id="3074" name="Picture 2"/>
          <p:cNvPicPr>
            <a:picLocks noChangeAspect="1" noChangeArrowheads="1"/>
          </p:cNvPicPr>
          <p:nvPr/>
        </p:nvPicPr>
        <p:blipFill>
          <a:blip r:embed="rId2"/>
          <a:srcRect/>
          <a:stretch>
            <a:fillRect/>
          </a:stretch>
        </p:blipFill>
        <p:spPr bwMode="auto">
          <a:xfrm>
            <a:off x="1469444" y="1698285"/>
            <a:ext cx="9815874" cy="29315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4"/>
          <p:cNvSpPr>
            <a:spLocks noGrp="1"/>
          </p:cNvSpPr>
          <p:nvPr>
            <p:ph type="body" sz="quarter" idx="16"/>
          </p:nvPr>
        </p:nvSpPr>
        <p:spPr>
          <a:xfrm>
            <a:off x="832127" y="1481195"/>
            <a:ext cx="10821807" cy="4798307"/>
          </a:xfrm>
        </p:spPr>
        <p:txBody>
          <a:bodyPr/>
          <a:lstStyle/>
          <a:p>
            <a:pPr>
              <a:lnSpc>
                <a:spcPct val="150000"/>
              </a:lnSpc>
              <a:buFont typeface="Wingdings" pitchFamily="2" charset="2"/>
              <a:buChar char="§"/>
            </a:pPr>
            <a:r>
              <a:rPr lang="ko-KR" altLang="en-US" dirty="0" smtClean="0"/>
              <a:t> </a:t>
            </a:r>
            <a:r>
              <a:rPr lang="ko-KR" altLang="en-US" sz="1800" i="0" dirty="0" smtClean="0"/>
              <a:t>노인을 쳐다보지 않거나 말을 걸어도 무시하는 등 마치 없는 사람처럼 한 적이 있다</a:t>
            </a:r>
            <a:r>
              <a:rPr lang="en-US" altLang="ko-KR" sz="1800" i="0" dirty="0" smtClean="0"/>
              <a:t>.</a:t>
            </a:r>
          </a:p>
          <a:p>
            <a:pPr>
              <a:lnSpc>
                <a:spcPct val="150000"/>
              </a:lnSpc>
              <a:buFont typeface="Wingdings" pitchFamily="2" charset="2"/>
              <a:buChar char="§"/>
            </a:pPr>
            <a:r>
              <a:rPr lang="ko-KR" altLang="en-US" sz="1800" i="0" dirty="0" smtClean="0"/>
              <a:t> 사회활동</a:t>
            </a:r>
            <a:r>
              <a:rPr lang="en-US" altLang="ko-KR" sz="1800" i="0" dirty="0" smtClean="0"/>
              <a:t>, </a:t>
            </a:r>
            <a:r>
              <a:rPr lang="ko-KR" altLang="en-US" sz="1800" i="0" dirty="0" smtClean="0"/>
              <a:t>종교활동</a:t>
            </a:r>
            <a:r>
              <a:rPr lang="en-US" altLang="ko-KR" sz="1800" i="0" dirty="0" smtClean="0"/>
              <a:t>, </a:t>
            </a:r>
            <a:r>
              <a:rPr lang="ko-KR" altLang="en-US" sz="1800" i="0" dirty="0" smtClean="0"/>
              <a:t>취미여가활동을 참여하지 못하게 하거나 강요한 적이 있다</a:t>
            </a:r>
            <a:r>
              <a:rPr lang="en-US" altLang="ko-KR" sz="1800" i="0" dirty="0" smtClean="0"/>
              <a:t>.</a:t>
            </a:r>
          </a:p>
          <a:p>
            <a:pPr>
              <a:lnSpc>
                <a:spcPct val="150000"/>
              </a:lnSpc>
              <a:buFont typeface="Wingdings" pitchFamily="2" charset="2"/>
              <a:buChar char="§"/>
            </a:pPr>
            <a:r>
              <a:rPr lang="en-US" altLang="ko-KR" sz="1800" i="0" dirty="0" smtClean="0"/>
              <a:t> </a:t>
            </a:r>
            <a:r>
              <a:rPr lang="ko-KR" altLang="en-US" sz="1800" i="0" dirty="0" smtClean="0"/>
              <a:t>다른 노인들이나 직원들 간에 공모하여 노인을 따돌린 적이 있다</a:t>
            </a:r>
            <a:r>
              <a:rPr lang="en-US" altLang="ko-KR" sz="1800" i="0" dirty="0" smtClean="0"/>
              <a:t>.</a:t>
            </a:r>
          </a:p>
          <a:p>
            <a:pPr>
              <a:lnSpc>
                <a:spcPct val="150000"/>
              </a:lnSpc>
              <a:buFont typeface="Wingdings" pitchFamily="2" charset="2"/>
              <a:buChar char="§"/>
            </a:pPr>
            <a:r>
              <a:rPr lang="ko-KR" altLang="en-US" sz="1800" i="0" dirty="0" smtClean="0"/>
              <a:t> 노인에게 자존심을 상하게 하는 말</a:t>
            </a:r>
            <a:r>
              <a:rPr lang="en-US" altLang="ko-KR" sz="1800" i="0" dirty="0" smtClean="0"/>
              <a:t>, </a:t>
            </a:r>
            <a:r>
              <a:rPr lang="ko-KR" altLang="en-US" sz="1800" i="0" dirty="0" smtClean="0"/>
              <a:t>모욕적인 말</a:t>
            </a:r>
            <a:r>
              <a:rPr lang="en-US" altLang="ko-KR" sz="1800" i="0" dirty="0" smtClean="0"/>
              <a:t>, </a:t>
            </a:r>
            <a:r>
              <a:rPr lang="ko-KR" altLang="en-US" sz="1800" i="0" dirty="0" smtClean="0"/>
              <a:t>수치감을 느끼게 하는 언행을 한 적이 있다</a:t>
            </a:r>
            <a:r>
              <a:rPr lang="en-US" altLang="ko-KR" sz="1800" i="0" dirty="0" smtClean="0"/>
              <a:t>.</a:t>
            </a:r>
          </a:p>
          <a:p>
            <a:pPr>
              <a:lnSpc>
                <a:spcPct val="150000"/>
              </a:lnSpc>
              <a:buFont typeface="Wingdings" pitchFamily="2" charset="2"/>
              <a:buChar char="§"/>
            </a:pPr>
            <a:r>
              <a:rPr lang="ko-KR" altLang="en-US" sz="1800" i="0" dirty="0" smtClean="0"/>
              <a:t>노인을 어린아이 다루듯 하며</a:t>
            </a:r>
            <a:r>
              <a:rPr lang="en-US" altLang="ko-KR" sz="1800" i="0" dirty="0" smtClean="0"/>
              <a:t>, </a:t>
            </a:r>
            <a:r>
              <a:rPr lang="ko-KR" altLang="en-US" sz="1800" i="0" dirty="0" smtClean="0"/>
              <a:t>반말을 사용하거나 욕이나 화를 낸 적이 있다</a:t>
            </a:r>
            <a:r>
              <a:rPr lang="en-US" altLang="ko-KR" sz="1800" i="0" dirty="0" smtClean="0"/>
              <a:t>.</a:t>
            </a:r>
          </a:p>
          <a:p>
            <a:pPr>
              <a:lnSpc>
                <a:spcPct val="150000"/>
              </a:lnSpc>
              <a:buFont typeface="Wingdings" pitchFamily="2" charset="2"/>
              <a:buChar char="§"/>
            </a:pPr>
            <a:r>
              <a:rPr lang="en-US" altLang="ko-KR" sz="1800" i="0" dirty="0" smtClean="0"/>
              <a:t> </a:t>
            </a:r>
            <a:r>
              <a:rPr lang="ko-KR" altLang="en-US" sz="1800" i="0" dirty="0" smtClean="0"/>
              <a:t>입소 및 </a:t>
            </a:r>
            <a:r>
              <a:rPr lang="ko-KR" altLang="en-US" sz="1800" i="0" dirty="0" err="1" smtClean="0"/>
              <a:t>퇴소</a:t>
            </a:r>
            <a:r>
              <a:rPr lang="en-US" altLang="ko-KR" sz="1800" i="0" dirty="0" smtClean="0"/>
              <a:t>, </a:t>
            </a:r>
            <a:r>
              <a:rPr lang="ko-KR" altLang="en-US" sz="1800" i="0" dirty="0" smtClean="0"/>
              <a:t>물품 처분 등 주요사항에 대해 노인의 의사를 반하지 않고 행한 적이 있다</a:t>
            </a:r>
            <a:r>
              <a:rPr lang="en-US" altLang="ko-KR" sz="1800" i="0" dirty="0" smtClean="0"/>
              <a:t>.</a:t>
            </a:r>
          </a:p>
          <a:p>
            <a:endParaRPr lang="ko-KR" altLang="en-US" dirty="0"/>
          </a:p>
        </p:txBody>
      </p:sp>
      <p:sp>
        <p:nvSpPr>
          <p:cNvPr id="6" name="직사각형 5"/>
          <p:cNvSpPr/>
          <p:nvPr/>
        </p:nvSpPr>
        <p:spPr>
          <a:xfrm>
            <a:off x="1053658" y="650424"/>
            <a:ext cx="4480714" cy="400110"/>
          </a:xfrm>
          <a:prstGeom prst="rect">
            <a:avLst/>
          </a:prstGeom>
        </p:spPr>
        <p:txBody>
          <a:bodyPr wrap="none">
            <a:spAutoFit/>
          </a:bodyPr>
          <a:lstStyle/>
          <a:p>
            <a:r>
              <a:rPr lang="ko-KR" altLang="en-US" sz="2000" b="1" dirty="0" smtClean="0"/>
              <a:t>시설에서 발생할 수 있는 정서적 학대</a:t>
            </a:r>
            <a:endParaRPr lang="ko-KR" altLang="en-US" sz="20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번호 개체 틀 1"/>
          <p:cNvSpPr>
            <a:spLocks noGrp="1"/>
          </p:cNvSpPr>
          <p:nvPr>
            <p:ph type="sldNum" sz="quarter" idx="12"/>
          </p:nvPr>
        </p:nvSpPr>
        <p:spPr/>
        <p:txBody>
          <a:bodyPr/>
          <a:lstStyle/>
          <a:p>
            <a:fld id="{ADEB06D7-5738-48E0-91BA-EBA8C2F0FAB4}" type="slidenum">
              <a:rPr lang="ko-KR" altLang="en-US" smtClean="0"/>
              <a:pPr/>
              <a:t>22</a:t>
            </a:fld>
            <a:endParaRPr lang="ko-KR" altLang="en-US"/>
          </a:p>
        </p:txBody>
      </p:sp>
      <p:sp>
        <p:nvSpPr>
          <p:cNvPr id="4" name="텍스트 개체 틀 3"/>
          <p:cNvSpPr>
            <a:spLocks noGrp="1"/>
          </p:cNvSpPr>
          <p:nvPr>
            <p:ph type="body" sz="quarter" idx="13"/>
          </p:nvPr>
        </p:nvSpPr>
        <p:spPr>
          <a:xfrm>
            <a:off x="802433" y="541242"/>
            <a:ext cx="8350898" cy="727722"/>
          </a:xfrm>
        </p:spPr>
        <p:txBody>
          <a:bodyPr/>
          <a:lstStyle/>
          <a:p>
            <a:r>
              <a:rPr lang="ko-KR" altLang="en-US" sz="2000" i="1" dirty="0" err="1" smtClean="0"/>
              <a:t>이럴땐</a:t>
            </a:r>
            <a:r>
              <a:rPr lang="ko-KR" altLang="en-US" sz="2000" i="1" dirty="0" smtClean="0"/>
              <a:t> 어떻게 해야 하나요</a:t>
            </a:r>
            <a:r>
              <a:rPr lang="en-US" altLang="ko-KR" sz="2000" i="1" dirty="0" smtClean="0"/>
              <a:t>?</a:t>
            </a:r>
          </a:p>
          <a:p>
            <a:r>
              <a:rPr lang="ko-KR" altLang="en-US" sz="2000" dirty="0" smtClean="0"/>
              <a:t>               </a:t>
            </a:r>
            <a:endParaRPr lang="en-US" altLang="ko-KR" sz="2000" b="0" dirty="0" smtClean="0"/>
          </a:p>
          <a:p>
            <a:endParaRPr lang="en-US" altLang="ko-KR" sz="2000" b="0" dirty="0" smtClean="0"/>
          </a:p>
          <a:p>
            <a:endParaRPr lang="en-US" altLang="ko-KR" sz="2000" b="0" dirty="0" smtClean="0"/>
          </a:p>
          <a:p>
            <a:r>
              <a:rPr lang="en-US" altLang="ko-KR" sz="2000" b="0" dirty="0" smtClean="0"/>
              <a:t>.</a:t>
            </a:r>
            <a:endParaRPr lang="ko-KR" altLang="en-US" sz="2000" b="0" dirty="0"/>
          </a:p>
        </p:txBody>
      </p:sp>
      <p:sp>
        <p:nvSpPr>
          <p:cNvPr id="19457" name="Rectangle 1"/>
          <p:cNvSpPr>
            <a:spLocks noChangeArrowheads="1"/>
          </p:cNvSpPr>
          <p:nvPr/>
        </p:nvSpPr>
        <p:spPr bwMode="auto">
          <a:xfrm>
            <a:off x="671804" y="559836"/>
            <a:ext cx="11290041" cy="276999"/>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b="0" i="0" u="none" strike="noStrike" cap="none" normalizeH="0" baseline="0" dirty="0" smtClean="0">
                <a:ln>
                  <a:noFill/>
                </a:ln>
                <a:solidFill>
                  <a:schemeClr val="tx1"/>
                </a:solidFill>
                <a:effectLst/>
                <a:latin typeface="굴림" pitchFamily="50" charset="-127"/>
                <a:ea typeface="굴림" pitchFamily="50" charset="-127"/>
                <a:cs typeface="굴림" pitchFamily="50" charset="-127"/>
              </a:rPr>
              <a:t>  </a:t>
            </a:r>
            <a:endParaRPr kumimoji="1" lang="ko-KR" altLang="ko-KR" sz="19100" b="1" i="0" u="none" strike="noStrike" cap="none" normalizeH="0" baseline="0" dirty="0" smtClean="0">
              <a:ln>
                <a:noFill/>
              </a:ln>
              <a:solidFill>
                <a:srgbClr val="5B5B5B"/>
              </a:solidFill>
              <a:effectLst/>
              <a:latin typeface="굴림" pitchFamily="50" charset="-127"/>
              <a:ea typeface="NanumGothic"/>
              <a:cs typeface="굴림" pitchFamily="50" charset="-127"/>
            </a:endParaRPr>
          </a:p>
        </p:txBody>
      </p:sp>
      <p:sp>
        <p:nvSpPr>
          <p:cNvPr id="6" name="직사각형 5"/>
          <p:cNvSpPr/>
          <p:nvPr/>
        </p:nvSpPr>
        <p:spPr>
          <a:xfrm>
            <a:off x="466530" y="1119674"/>
            <a:ext cx="10730204" cy="4524315"/>
          </a:xfrm>
          <a:prstGeom prst="rect">
            <a:avLst/>
          </a:prstGeom>
        </p:spPr>
        <p:txBody>
          <a:bodyPr wrap="square">
            <a:spAutoFit/>
          </a:bodyPr>
          <a:lstStyle/>
          <a:p>
            <a:pPr>
              <a:lnSpc>
                <a:spcPct val="200000"/>
              </a:lnSpc>
              <a:buFont typeface="Wingdings" pitchFamily="2" charset="2"/>
              <a:buChar char="§"/>
            </a:pPr>
            <a:r>
              <a:rPr lang="ko-KR" altLang="en-US" dirty="0" smtClean="0"/>
              <a:t> 일손은 부족한데 어르신들은 나가고 싶어하고 요구를 다 들어 드릴 수 가 없다</a:t>
            </a:r>
            <a:r>
              <a:rPr lang="en-US" altLang="ko-KR" dirty="0" smtClean="0"/>
              <a:t>.</a:t>
            </a:r>
          </a:p>
          <a:p>
            <a:pPr>
              <a:lnSpc>
                <a:spcPct val="200000"/>
              </a:lnSpc>
            </a:pPr>
            <a:r>
              <a:rPr lang="ko-KR" altLang="en-US" dirty="0" smtClean="0"/>
              <a:t>   주어진 환경에서 </a:t>
            </a:r>
            <a:r>
              <a:rPr lang="ko-KR" altLang="en-US" b="1" dirty="0" smtClean="0">
                <a:solidFill>
                  <a:srgbClr val="FF0000"/>
                </a:solidFill>
              </a:rPr>
              <a:t>최대한 많은 외출 및 이동을 보장</a:t>
            </a:r>
            <a:r>
              <a:rPr lang="ko-KR" altLang="en-US" dirty="0" smtClean="0"/>
              <a:t>해야</a:t>
            </a:r>
            <a:r>
              <a:rPr lang="ko-KR" altLang="en-US" b="1" dirty="0" smtClean="0">
                <a:solidFill>
                  <a:srgbClr val="FF0000"/>
                </a:solidFill>
              </a:rPr>
              <a:t> </a:t>
            </a:r>
            <a:r>
              <a:rPr lang="ko-KR" altLang="en-US" dirty="0" smtClean="0"/>
              <a:t>한다</a:t>
            </a:r>
            <a:r>
              <a:rPr lang="en-US" altLang="ko-KR" dirty="0" smtClean="0"/>
              <a:t>. </a:t>
            </a:r>
          </a:p>
          <a:p>
            <a:pPr>
              <a:lnSpc>
                <a:spcPct val="200000"/>
              </a:lnSpc>
            </a:pPr>
            <a:r>
              <a:rPr lang="en-US" altLang="ko-KR" dirty="0" smtClean="0"/>
              <a:t>   </a:t>
            </a:r>
            <a:r>
              <a:rPr lang="ko-KR" altLang="en-US" dirty="0" smtClean="0"/>
              <a:t>치매어르신을 위해 안전하게 배회할 수 있는 환경을 조성하고</a:t>
            </a:r>
            <a:r>
              <a:rPr lang="en-US" altLang="ko-KR" dirty="0" smtClean="0"/>
              <a:t>, </a:t>
            </a:r>
            <a:r>
              <a:rPr lang="ko-KR" altLang="en-US" b="1" dirty="0" smtClean="0">
                <a:solidFill>
                  <a:srgbClr val="FF0000"/>
                </a:solidFill>
              </a:rPr>
              <a:t>외출</a:t>
            </a:r>
            <a:r>
              <a:rPr lang="en-US" altLang="ko-KR" b="1" dirty="0" smtClean="0">
                <a:solidFill>
                  <a:srgbClr val="FF0000"/>
                </a:solidFill>
              </a:rPr>
              <a:t>, </a:t>
            </a:r>
            <a:r>
              <a:rPr lang="ko-KR" altLang="en-US" b="1" dirty="0" smtClean="0">
                <a:solidFill>
                  <a:srgbClr val="FF0000"/>
                </a:solidFill>
              </a:rPr>
              <a:t>산책 등 이동 및 활동을 </a:t>
            </a:r>
            <a:endParaRPr lang="en-US" altLang="ko-KR" b="1" dirty="0" smtClean="0">
              <a:solidFill>
                <a:srgbClr val="FF0000"/>
              </a:solidFill>
            </a:endParaRPr>
          </a:p>
          <a:p>
            <a:pPr>
              <a:lnSpc>
                <a:spcPct val="200000"/>
              </a:lnSpc>
            </a:pPr>
            <a:r>
              <a:rPr lang="en-US" altLang="ko-KR" b="1" dirty="0" smtClean="0">
                <a:solidFill>
                  <a:srgbClr val="FF0000"/>
                </a:solidFill>
              </a:rPr>
              <a:t>   </a:t>
            </a:r>
            <a:r>
              <a:rPr lang="ko-KR" altLang="en-US" b="1" dirty="0" smtClean="0">
                <a:solidFill>
                  <a:srgbClr val="FF0000"/>
                </a:solidFill>
              </a:rPr>
              <a:t>보조할 종사자나 자원봉사자를 확보</a:t>
            </a:r>
            <a:r>
              <a:rPr lang="ko-KR" altLang="en-US" dirty="0" smtClean="0"/>
              <a:t>해야</a:t>
            </a:r>
            <a:r>
              <a:rPr lang="ko-KR" altLang="en-US" b="1" dirty="0" smtClean="0"/>
              <a:t> </a:t>
            </a:r>
            <a:r>
              <a:rPr lang="ko-KR" altLang="en-US" dirty="0" smtClean="0"/>
              <a:t>한다</a:t>
            </a:r>
            <a:r>
              <a:rPr lang="en-US" altLang="ko-KR" dirty="0" smtClean="0"/>
              <a:t>.</a:t>
            </a:r>
          </a:p>
          <a:p>
            <a:pPr>
              <a:lnSpc>
                <a:spcPct val="200000"/>
              </a:lnSpc>
            </a:pPr>
            <a:endParaRPr lang="en-US" altLang="ko-KR" dirty="0" smtClean="0"/>
          </a:p>
          <a:p>
            <a:pPr>
              <a:lnSpc>
                <a:spcPct val="200000"/>
              </a:lnSpc>
              <a:buFont typeface="Wingdings" pitchFamily="2" charset="2"/>
              <a:buChar char="§"/>
            </a:pPr>
            <a:r>
              <a:rPr lang="ko-KR" altLang="en-US" dirty="0" smtClean="0"/>
              <a:t> 어르신의 억지나 비협조적인 태도로 서비스 제공이 어려울 때가 있다</a:t>
            </a:r>
            <a:r>
              <a:rPr lang="en-US" altLang="ko-KR" dirty="0" smtClean="0"/>
              <a:t>. </a:t>
            </a:r>
          </a:p>
          <a:p>
            <a:pPr>
              <a:lnSpc>
                <a:spcPct val="200000"/>
              </a:lnSpc>
            </a:pPr>
            <a:r>
              <a:rPr lang="en-US" altLang="ko-KR" dirty="0" smtClean="0"/>
              <a:t>  </a:t>
            </a:r>
            <a:r>
              <a:rPr lang="ko-KR" altLang="en-US" dirty="0" smtClean="0"/>
              <a:t>서비스가 조금 </a:t>
            </a:r>
            <a:r>
              <a:rPr lang="ko-KR" altLang="en-US" b="1" dirty="0" smtClean="0">
                <a:solidFill>
                  <a:srgbClr val="FF0000"/>
                </a:solidFill>
              </a:rPr>
              <a:t>지연되더라도 어르신이 편하게 서비스를 받을 수 있도록 종사자의 배려가 </a:t>
            </a:r>
            <a:r>
              <a:rPr lang="ko-KR" altLang="en-US" dirty="0" smtClean="0"/>
              <a:t>필요하다</a:t>
            </a:r>
            <a:r>
              <a:rPr lang="en-US" altLang="ko-KR" dirty="0" smtClean="0"/>
              <a:t>.</a:t>
            </a:r>
          </a:p>
          <a:p>
            <a:pPr>
              <a:lnSpc>
                <a:spcPct val="200000"/>
              </a:lnSpc>
            </a:pPr>
            <a:r>
              <a:rPr lang="ko-KR" altLang="en-US" dirty="0" smtClean="0"/>
              <a:t>  </a:t>
            </a:r>
            <a:endParaRPr lang="en-US" altLang="ko-K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번호 개체 틀 1"/>
          <p:cNvSpPr>
            <a:spLocks noGrp="1"/>
          </p:cNvSpPr>
          <p:nvPr>
            <p:ph type="sldNum" sz="quarter" idx="12"/>
          </p:nvPr>
        </p:nvSpPr>
        <p:spPr/>
        <p:txBody>
          <a:bodyPr/>
          <a:lstStyle/>
          <a:p>
            <a:fld id="{ADEB06D7-5738-48E0-91BA-EBA8C2F0FAB4}" type="slidenum">
              <a:rPr lang="ko-KR" altLang="en-US" smtClean="0"/>
              <a:pPr/>
              <a:t>23</a:t>
            </a:fld>
            <a:endParaRPr lang="ko-KR" altLang="en-US" dirty="0"/>
          </a:p>
        </p:txBody>
      </p:sp>
      <p:sp>
        <p:nvSpPr>
          <p:cNvPr id="4" name="텍스트 개체 틀 3"/>
          <p:cNvSpPr>
            <a:spLocks noGrp="1"/>
          </p:cNvSpPr>
          <p:nvPr>
            <p:ph type="body" sz="quarter" idx="13"/>
          </p:nvPr>
        </p:nvSpPr>
        <p:spPr>
          <a:xfrm>
            <a:off x="692638" y="307975"/>
            <a:ext cx="10812007" cy="2117983"/>
          </a:xfrm>
        </p:spPr>
        <p:txBody>
          <a:bodyPr/>
          <a:lstStyle/>
          <a:p>
            <a:endParaRPr lang="en-US" altLang="ko-KR" sz="2800" dirty="0" smtClean="0">
              <a:solidFill>
                <a:schemeClr val="accent5"/>
              </a:solidFill>
            </a:endParaRPr>
          </a:p>
          <a:p>
            <a:r>
              <a:rPr lang="ko-KR" altLang="en-US" sz="1800" dirty="0" smtClean="0">
                <a:solidFill>
                  <a:srgbClr val="7030A0"/>
                </a:solidFill>
              </a:rPr>
              <a:t>성적수치심 유발행위나 성폭력</a:t>
            </a:r>
            <a:r>
              <a:rPr lang="en-US" altLang="ko-KR" sz="1800" dirty="0" smtClean="0">
                <a:solidFill>
                  <a:srgbClr val="7030A0"/>
                </a:solidFill>
              </a:rPr>
              <a:t>(</a:t>
            </a:r>
            <a:r>
              <a:rPr lang="ko-KR" altLang="en-US" sz="1800" dirty="0" smtClean="0">
                <a:solidFill>
                  <a:srgbClr val="7030A0"/>
                </a:solidFill>
              </a:rPr>
              <a:t>성희롱</a:t>
            </a:r>
            <a:r>
              <a:rPr lang="en-US" altLang="ko-KR" sz="1800" dirty="0" smtClean="0">
                <a:solidFill>
                  <a:srgbClr val="7030A0"/>
                </a:solidFill>
              </a:rPr>
              <a:t>, </a:t>
            </a:r>
            <a:r>
              <a:rPr lang="ko-KR" altLang="en-US" sz="1800" dirty="0" smtClean="0">
                <a:solidFill>
                  <a:srgbClr val="7030A0"/>
                </a:solidFill>
              </a:rPr>
              <a:t>성추행</a:t>
            </a:r>
            <a:r>
              <a:rPr lang="en-US" altLang="ko-KR" sz="1800" dirty="0" smtClean="0">
                <a:solidFill>
                  <a:srgbClr val="7030A0"/>
                </a:solidFill>
              </a:rPr>
              <a:t>, </a:t>
            </a:r>
            <a:r>
              <a:rPr lang="ko-KR" altLang="en-US" sz="1800" dirty="0" smtClean="0">
                <a:solidFill>
                  <a:srgbClr val="7030A0"/>
                </a:solidFill>
              </a:rPr>
              <a:t>강간</a:t>
            </a:r>
            <a:r>
              <a:rPr lang="en-US" altLang="ko-KR" sz="1800" dirty="0" smtClean="0">
                <a:solidFill>
                  <a:srgbClr val="7030A0"/>
                </a:solidFill>
              </a:rPr>
              <a:t>) </a:t>
            </a:r>
            <a:r>
              <a:rPr lang="ko-KR" altLang="en-US" sz="1800" dirty="0" smtClean="0">
                <a:solidFill>
                  <a:srgbClr val="7030A0"/>
                </a:solidFill>
              </a:rPr>
              <a:t>등 노인의 의사에 반하여 강제적으로 행하는 </a:t>
            </a:r>
            <a:endParaRPr lang="en-US" altLang="ko-KR" sz="1800" dirty="0" smtClean="0">
              <a:solidFill>
                <a:srgbClr val="7030A0"/>
              </a:solidFill>
            </a:endParaRPr>
          </a:p>
          <a:p>
            <a:r>
              <a:rPr lang="en-US" altLang="ko-KR" sz="1800" dirty="0" smtClean="0">
                <a:solidFill>
                  <a:srgbClr val="7030A0"/>
                </a:solidFill>
              </a:rPr>
              <a:t>    </a:t>
            </a:r>
            <a:r>
              <a:rPr lang="ko-KR" altLang="en-US" sz="1800" dirty="0" smtClean="0">
                <a:solidFill>
                  <a:srgbClr val="7030A0"/>
                </a:solidFill>
              </a:rPr>
              <a:t>모든 성적 행위</a:t>
            </a:r>
          </a:p>
          <a:p>
            <a:endParaRPr lang="en-US" altLang="ko-KR" sz="1800" b="0" dirty="0" smtClean="0"/>
          </a:p>
          <a:p>
            <a:endParaRPr lang="en-US" altLang="ko-KR" sz="1800" b="0" dirty="0" smtClean="0"/>
          </a:p>
          <a:p>
            <a:endParaRPr lang="en-US" altLang="ko-KR" sz="1800" b="0" dirty="0" smtClean="0"/>
          </a:p>
          <a:p>
            <a:endParaRPr lang="en-US" altLang="ko-KR" sz="1800" b="0" dirty="0" smtClean="0"/>
          </a:p>
          <a:p>
            <a:endParaRPr lang="en-US" altLang="ko-KR" sz="1800" b="0" dirty="0" smtClean="0"/>
          </a:p>
          <a:p>
            <a:endParaRPr lang="en-US" altLang="ko-KR" sz="1800" b="0" dirty="0" smtClean="0"/>
          </a:p>
          <a:p>
            <a:endParaRPr lang="en-US" altLang="ko-KR" sz="1800" b="0" dirty="0" smtClean="0"/>
          </a:p>
          <a:p>
            <a:endParaRPr lang="en-US" altLang="ko-KR" sz="1800" b="0" dirty="0" smtClean="0"/>
          </a:p>
          <a:p>
            <a:endParaRPr lang="en-US" altLang="ko-KR" sz="1800" b="0" dirty="0" smtClean="0"/>
          </a:p>
          <a:p>
            <a:endParaRPr lang="en-US" altLang="ko-KR" sz="1800" b="0" dirty="0" smtClean="0"/>
          </a:p>
          <a:p>
            <a:r>
              <a:rPr lang="ko-KR" altLang="en-US" sz="1800" b="0" dirty="0" smtClean="0"/>
              <a:t>입소한지 얼마 안 된 할머니가 복도를 천천히 걸어 다니다가 무심코 방안을 보니 </a:t>
            </a:r>
            <a:r>
              <a:rPr lang="ko-KR" altLang="en-US" sz="1800" b="0" dirty="0" err="1" smtClean="0"/>
              <a:t>요양보호사가</a:t>
            </a:r>
            <a:r>
              <a:rPr lang="ko-KR" altLang="en-US" sz="1800" b="0" dirty="0" smtClean="0"/>
              <a:t> 할아버지</a:t>
            </a:r>
            <a:r>
              <a:rPr lang="en-US" altLang="ko-KR" sz="1800" b="0" dirty="0" smtClean="0"/>
              <a:t> </a:t>
            </a:r>
            <a:r>
              <a:rPr lang="ko-KR" altLang="en-US" sz="1800" b="0" dirty="0" smtClean="0"/>
              <a:t>하의를 벗기고 기저귀 </a:t>
            </a:r>
            <a:r>
              <a:rPr lang="ko-KR" altLang="en-US" sz="1800" b="0" dirty="0" err="1" smtClean="0"/>
              <a:t>케어를</a:t>
            </a:r>
            <a:r>
              <a:rPr lang="ko-KR" altLang="en-US" sz="1800" b="0" dirty="0" smtClean="0"/>
              <a:t> </a:t>
            </a:r>
            <a:r>
              <a:rPr lang="ko-KR" altLang="en-US" sz="1800" b="0" dirty="0" err="1" smtClean="0"/>
              <a:t>하는것을</a:t>
            </a:r>
            <a:r>
              <a:rPr lang="ko-KR" altLang="en-US" sz="1800" b="0" dirty="0" smtClean="0"/>
              <a:t> 보고 민망해 했다</a:t>
            </a:r>
            <a:r>
              <a:rPr lang="en-US" altLang="ko-KR" sz="1800" b="0" dirty="0" smtClean="0"/>
              <a:t>.</a:t>
            </a:r>
            <a:r>
              <a:rPr lang="ko-KR" altLang="en-US" sz="1800" b="0" dirty="0" smtClean="0"/>
              <a:t> </a:t>
            </a:r>
            <a:endParaRPr lang="en-US" altLang="ko-KR" sz="1800" b="0" dirty="0" smtClean="0"/>
          </a:p>
          <a:p>
            <a:endParaRPr lang="en-US" altLang="ko-KR" sz="1800" b="0" dirty="0" smtClean="0"/>
          </a:p>
          <a:p>
            <a:r>
              <a:rPr lang="ko-KR" altLang="en-US" sz="1800" b="0" dirty="0" smtClean="0"/>
              <a:t>할머니가 목욕을 하고 옷을 다 입지 않았는데  할아버지가 왔다 갔다 하면서 다 쳐다본다</a:t>
            </a:r>
            <a:r>
              <a:rPr lang="en-US" altLang="ko-KR" sz="1800" b="0" dirty="0" smtClean="0"/>
              <a:t>.</a:t>
            </a:r>
            <a:endParaRPr lang="ko-KR" altLang="en-US" sz="1800" b="0" dirty="0" smtClean="0"/>
          </a:p>
        </p:txBody>
      </p:sp>
      <p:sp>
        <p:nvSpPr>
          <p:cNvPr id="6" name="직사각형 5"/>
          <p:cNvSpPr/>
          <p:nvPr/>
        </p:nvSpPr>
        <p:spPr>
          <a:xfrm>
            <a:off x="850502" y="170431"/>
            <a:ext cx="10478278" cy="1569660"/>
          </a:xfrm>
          <a:prstGeom prst="rect">
            <a:avLst/>
          </a:prstGeom>
        </p:spPr>
        <p:txBody>
          <a:bodyPr wrap="square">
            <a:spAutoFit/>
          </a:bodyPr>
          <a:lstStyle/>
          <a:p>
            <a:endParaRPr lang="en-US" altLang="ko-KR" dirty="0" smtClean="0"/>
          </a:p>
          <a:p>
            <a:r>
              <a:rPr lang="en-US" altLang="ko-KR" sz="2000" dirty="0" smtClean="0">
                <a:solidFill>
                  <a:srgbClr val="C00000"/>
                </a:solidFill>
                <a:latin typeface="HY견고딕" pitchFamily="18" charset="-127"/>
                <a:ea typeface="HY견고딕" pitchFamily="18" charset="-127"/>
              </a:rPr>
              <a:t>&lt;</a:t>
            </a:r>
            <a:r>
              <a:rPr lang="ko-KR" altLang="en-US" sz="2000" dirty="0" smtClean="0">
                <a:solidFill>
                  <a:srgbClr val="C00000"/>
                </a:solidFill>
                <a:latin typeface="HY견고딕" pitchFamily="18" charset="-127"/>
                <a:ea typeface="HY견고딕" pitchFamily="18" charset="-127"/>
              </a:rPr>
              <a:t>성적 학대</a:t>
            </a:r>
            <a:r>
              <a:rPr lang="en-US" altLang="ko-KR" sz="2000" dirty="0" smtClean="0">
                <a:solidFill>
                  <a:srgbClr val="C00000"/>
                </a:solidFill>
                <a:latin typeface="HY견고딕" pitchFamily="18" charset="-127"/>
                <a:ea typeface="HY견고딕" pitchFamily="18" charset="-127"/>
              </a:rPr>
              <a:t>&gt;</a:t>
            </a:r>
          </a:p>
          <a:p>
            <a:endParaRPr lang="en-US" altLang="ko-KR" sz="2000" dirty="0" smtClean="0">
              <a:solidFill>
                <a:srgbClr val="C00000"/>
              </a:solidFill>
              <a:latin typeface="HY견고딕" pitchFamily="18" charset="-127"/>
              <a:ea typeface="HY견고딕" pitchFamily="18" charset="-127"/>
            </a:endParaRPr>
          </a:p>
          <a:p>
            <a:endParaRPr lang="en-US" altLang="ko-KR" sz="2000" dirty="0" smtClean="0">
              <a:solidFill>
                <a:srgbClr val="C00000"/>
              </a:solidFill>
              <a:latin typeface="HY견고딕" pitchFamily="18" charset="-127"/>
              <a:ea typeface="HY견고딕" pitchFamily="18" charset="-127"/>
            </a:endParaRPr>
          </a:p>
          <a:p>
            <a:endParaRPr lang="ko-KR" altLang="en-US" dirty="0" smtClean="0"/>
          </a:p>
        </p:txBody>
      </p:sp>
      <p:sp>
        <p:nvSpPr>
          <p:cNvPr id="9" name="TextBox 8"/>
          <p:cNvSpPr txBox="1"/>
          <p:nvPr/>
        </p:nvSpPr>
        <p:spPr>
          <a:xfrm>
            <a:off x="5840962" y="3138150"/>
            <a:ext cx="6139544" cy="454292"/>
          </a:xfrm>
          <a:prstGeom prst="rect">
            <a:avLst/>
          </a:prstGeom>
          <a:noFill/>
        </p:spPr>
        <p:txBody>
          <a:bodyPr wrap="square" rtlCol="0">
            <a:spAutoFit/>
          </a:bodyPr>
          <a:lstStyle/>
          <a:p>
            <a:pPr>
              <a:lnSpc>
                <a:spcPct val="150000"/>
              </a:lnSpc>
            </a:pPr>
            <a:r>
              <a:rPr lang="ko-KR" altLang="en-US" dirty="0" smtClean="0"/>
              <a:t>  </a:t>
            </a:r>
          </a:p>
        </p:txBody>
      </p:sp>
      <p:pic>
        <p:nvPicPr>
          <p:cNvPr id="8194" name="Picture 2"/>
          <p:cNvPicPr>
            <a:picLocks noChangeAspect="1" noChangeArrowheads="1"/>
          </p:cNvPicPr>
          <p:nvPr/>
        </p:nvPicPr>
        <p:blipFill>
          <a:blip r:embed="rId2"/>
          <a:srcRect/>
          <a:stretch>
            <a:fillRect/>
          </a:stretch>
        </p:blipFill>
        <p:spPr bwMode="auto">
          <a:xfrm>
            <a:off x="1371600" y="1724025"/>
            <a:ext cx="9448800" cy="34099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번호 개체 틀 1"/>
          <p:cNvSpPr>
            <a:spLocks noGrp="1"/>
          </p:cNvSpPr>
          <p:nvPr>
            <p:ph type="sldNum" sz="quarter" idx="12"/>
          </p:nvPr>
        </p:nvSpPr>
        <p:spPr/>
        <p:txBody>
          <a:bodyPr/>
          <a:lstStyle/>
          <a:p>
            <a:fld id="{ADEB06D7-5738-48E0-91BA-EBA8C2F0FAB4}" type="slidenum">
              <a:rPr lang="ko-KR" altLang="en-US" smtClean="0"/>
              <a:pPr/>
              <a:t>24</a:t>
            </a:fld>
            <a:endParaRPr lang="ko-KR" altLang="en-US"/>
          </a:p>
        </p:txBody>
      </p:sp>
      <p:sp>
        <p:nvSpPr>
          <p:cNvPr id="4" name="텍스트 개체 틀 3"/>
          <p:cNvSpPr>
            <a:spLocks noGrp="1"/>
          </p:cNvSpPr>
          <p:nvPr>
            <p:ph type="body" sz="quarter" idx="13"/>
          </p:nvPr>
        </p:nvSpPr>
        <p:spPr>
          <a:xfrm>
            <a:off x="692639" y="307976"/>
            <a:ext cx="8904654" cy="1343025"/>
          </a:xfrm>
        </p:spPr>
        <p:txBody>
          <a:bodyPr/>
          <a:lstStyle/>
          <a:p>
            <a:pPr>
              <a:lnSpc>
                <a:spcPct val="150000"/>
              </a:lnSpc>
            </a:pPr>
            <a:endParaRPr lang="en-US" altLang="ko-KR" sz="1800" b="0" dirty="0" smtClean="0">
              <a:solidFill>
                <a:schemeClr val="tx1"/>
              </a:solidFill>
            </a:endParaRPr>
          </a:p>
          <a:p>
            <a:pPr>
              <a:lnSpc>
                <a:spcPct val="150000"/>
              </a:lnSpc>
            </a:pPr>
            <a:endParaRPr lang="en-US" altLang="ko-KR" sz="1800" b="0" dirty="0" smtClean="0">
              <a:solidFill>
                <a:schemeClr val="tx1"/>
              </a:solidFill>
            </a:endParaRPr>
          </a:p>
          <a:p>
            <a:pPr>
              <a:lnSpc>
                <a:spcPct val="150000"/>
              </a:lnSpc>
              <a:buFont typeface="Wingdings" pitchFamily="2" charset="2"/>
              <a:buChar char="§"/>
            </a:pPr>
            <a:r>
              <a:rPr lang="ko-KR" altLang="en-US" sz="1800" b="0" dirty="0" smtClean="0">
                <a:solidFill>
                  <a:schemeClr val="tx1"/>
                </a:solidFill>
              </a:rPr>
              <a:t> 기저귀를 갈거나 목욕서비스를 할 때  </a:t>
            </a:r>
            <a:r>
              <a:rPr lang="ko-KR" altLang="en-US" sz="1800" b="0" dirty="0" err="1" smtClean="0">
                <a:solidFill>
                  <a:schemeClr val="tx1"/>
                </a:solidFill>
              </a:rPr>
              <a:t>어쩔수</a:t>
            </a:r>
            <a:r>
              <a:rPr lang="ko-KR" altLang="en-US" sz="1800" b="0" dirty="0" smtClean="0">
                <a:solidFill>
                  <a:schemeClr val="tx1"/>
                </a:solidFill>
              </a:rPr>
              <a:t> 없이  노출되는 경우가 있다</a:t>
            </a:r>
            <a:r>
              <a:rPr lang="en-US" altLang="ko-KR" sz="1800" b="0" dirty="0" smtClean="0">
                <a:solidFill>
                  <a:schemeClr val="tx1"/>
                </a:solidFill>
              </a:rPr>
              <a:t>. </a:t>
            </a:r>
          </a:p>
          <a:p>
            <a:pPr>
              <a:lnSpc>
                <a:spcPct val="150000"/>
              </a:lnSpc>
            </a:pPr>
            <a:r>
              <a:rPr lang="ko-KR" altLang="en-US" sz="1800" b="0" dirty="0" smtClean="0">
                <a:solidFill>
                  <a:schemeClr val="tx1"/>
                </a:solidFill>
              </a:rPr>
              <a:t>  수치심을 줄여주는 다양한 방법을 고려해야 한다</a:t>
            </a:r>
            <a:r>
              <a:rPr lang="en-US" altLang="ko-KR" sz="1800" b="0" dirty="0" smtClean="0">
                <a:solidFill>
                  <a:schemeClr val="tx1"/>
                </a:solidFill>
              </a:rPr>
              <a:t>. </a:t>
            </a:r>
          </a:p>
          <a:p>
            <a:pPr>
              <a:lnSpc>
                <a:spcPct val="150000"/>
              </a:lnSpc>
            </a:pPr>
            <a:endParaRPr lang="en-US" altLang="ko-KR" sz="1800" b="0" dirty="0" smtClean="0">
              <a:solidFill>
                <a:schemeClr val="tx1"/>
              </a:solidFill>
            </a:endParaRPr>
          </a:p>
          <a:p>
            <a:endParaRPr lang="en-US" altLang="ko-KR" sz="2800" dirty="0" smtClean="0">
              <a:solidFill>
                <a:schemeClr val="accent5"/>
              </a:solidFill>
            </a:endParaRPr>
          </a:p>
          <a:p>
            <a:endParaRPr lang="ko-KR" altLang="en-US" sz="3600" dirty="0"/>
          </a:p>
        </p:txBody>
      </p:sp>
      <p:sp>
        <p:nvSpPr>
          <p:cNvPr id="19457" name="Rectangle 1"/>
          <p:cNvSpPr>
            <a:spLocks noChangeArrowheads="1"/>
          </p:cNvSpPr>
          <p:nvPr/>
        </p:nvSpPr>
        <p:spPr bwMode="auto">
          <a:xfrm>
            <a:off x="1515945" y="1249006"/>
            <a:ext cx="8800123" cy="276999"/>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b="1" i="0" u="none" strike="noStrike" cap="none" normalizeH="0" baseline="0" dirty="0" smtClean="0">
                <a:ln>
                  <a:noFill/>
                </a:ln>
                <a:solidFill>
                  <a:schemeClr val="tx1"/>
                </a:solidFill>
                <a:effectLst/>
                <a:latin typeface="+mj-ea"/>
                <a:ea typeface="+mj-ea"/>
                <a:cs typeface="굴림" pitchFamily="50" charset="-127"/>
              </a:rPr>
              <a:t>  </a:t>
            </a:r>
            <a:endParaRPr kumimoji="1" lang="ko-KR" altLang="ko-KR" b="1" i="0" u="none" strike="noStrike" cap="none" normalizeH="0" baseline="0" dirty="0" smtClean="0">
              <a:ln>
                <a:noFill/>
              </a:ln>
              <a:solidFill>
                <a:srgbClr val="5B5B5B"/>
              </a:solidFill>
              <a:effectLst/>
              <a:latin typeface="+mj-ea"/>
              <a:ea typeface="+mj-ea"/>
              <a:cs typeface="굴림" pitchFamily="50" charset="-127"/>
            </a:endParaRPr>
          </a:p>
        </p:txBody>
      </p:sp>
      <p:sp>
        <p:nvSpPr>
          <p:cNvPr id="5" name="직사각형 4"/>
          <p:cNvSpPr/>
          <p:nvPr/>
        </p:nvSpPr>
        <p:spPr>
          <a:xfrm>
            <a:off x="698822" y="2634062"/>
            <a:ext cx="11001765" cy="4388894"/>
          </a:xfrm>
          <a:prstGeom prst="rect">
            <a:avLst/>
          </a:prstGeom>
        </p:spPr>
        <p:txBody>
          <a:bodyPr wrap="square">
            <a:spAutoFit/>
          </a:bodyPr>
          <a:lstStyle/>
          <a:p>
            <a:pPr lvl="0">
              <a:lnSpc>
                <a:spcPct val="150000"/>
              </a:lnSpc>
              <a:spcBef>
                <a:spcPts val="1000"/>
              </a:spcBef>
              <a:buFont typeface="Wingdings" pitchFamily="2" charset="2"/>
              <a:buChar char="§"/>
            </a:pPr>
            <a:r>
              <a:rPr lang="ko-KR" altLang="en-US" dirty="0" smtClean="0">
                <a:solidFill>
                  <a:prstClr val="black"/>
                </a:solidFill>
                <a:latin typeface="나눔스퀘어 Bold"/>
              </a:rPr>
              <a:t> 목욕서비스와 같이 수치심을 유발할 수 있는 서비스 제공 시 어르신이 신뢰하는 종사자가 서비스를 </a:t>
            </a:r>
            <a:endParaRPr lang="en-US" altLang="ko-KR" dirty="0" smtClean="0">
              <a:solidFill>
                <a:prstClr val="black"/>
              </a:solidFill>
              <a:latin typeface="나눔스퀘어 Bold"/>
            </a:endParaRPr>
          </a:p>
          <a:p>
            <a:pPr lvl="0">
              <a:lnSpc>
                <a:spcPct val="150000"/>
              </a:lnSpc>
              <a:spcBef>
                <a:spcPts val="1000"/>
              </a:spcBef>
            </a:pPr>
            <a:r>
              <a:rPr lang="ko-KR" altLang="en-US" dirty="0" smtClean="0">
                <a:solidFill>
                  <a:prstClr val="black"/>
                </a:solidFill>
                <a:latin typeface="나눔스퀘어 Bold"/>
              </a:rPr>
              <a:t>  제공하여 최대한 편안한 환경을 조성하도록 한다</a:t>
            </a:r>
            <a:r>
              <a:rPr lang="en-US" altLang="ko-KR" dirty="0" smtClean="0">
                <a:solidFill>
                  <a:prstClr val="black"/>
                </a:solidFill>
                <a:latin typeface="나눔스퀘어 Bold"/>
              </a:rPr>
              <a:t>. </a:t>
            </a:r>
          </a:p>
          <a:p>
            <a:pPr lvl="0">
              <a:lnSpc>
                <a:spcPct val="150000"/>
              </a:lnSpc>
              <a:spcBef>
                <a:spcPts val="1000"/>
              </a:spcBef>
              <a:buFont typeface="Wingdings" pitchFamily="2" charset="2"/>
              <a:buChar char="§"/>
            </a:pPr>
            <a:r>
              <a:rPr lang="ko-KR" altLang="en-US" dirty="0" smtClean="0">
                <a:solidFill>
                  <a:prstClr val="black"/>
                </a:solidFill>
                <a:latin typeface="나눔스퀘어 Bold"/>
              </a:rPr>
              <a:t> 기저귀를 갈 때는 커튼이나 </a:t>
            </a:r>
            <a:r>
              <a:rPr lang="ko-KR" altLang="en-US" sz="2800" b="1" dirty="0" smtClean="0">
                <a:solidFill>
                  <a:srgbClr val="FF0000"/>
                </a:solidFill>
                <a:latin typeface="나눔스퀘어 Bold"/>
              </a:rPr>
              <a:t>이동식 스크린</a:t>
            </a:r>
            <a:r>
              <a:rPr lang="en-US" altLang="ko-KR" sz="2800" b="1" dirty="0" smtClean="0">
                <a:solidFill>
                  <a:srgbClr val="FF0000"/>
                </a:solidFill>
                <a:latin typeface="나눔스퀘어 Bold"/>
              </a:rPr>
              <a:t>, </a:t>
            </a:r>
            <a:r>
              <a:rPr lang="ko-KR" altLang="en-US" sz="2800" b="1" dirty="0" smtClean="0">
                <a:solidFill>
                  <a:srgbClr val="FF0000"/>
                </a:solidFill>
                <a:latin typeface="나눔스퀘어 Bold"/>
              </a:rPr>
              <a:t>수건 </a:t>
            </a:r>
            <a:r>
              <a:rPr lang="ko-KR" altLang="en-US" dirty="0" smtClean="0">
                <a:solidFill>
                  <a:prstClr val="black"/>
                </a:solidFill>
                <a:latin typeface="나눔스퀘어 Bold"/>
              </a:rPr>
              <a:t>등을 이용하여 가려줌으로써 불쾌감이나 성적 수치심을</a:t>
            </a:r>
            <a:endParaRPr lang="en-US" altLang="ko-KR" dirty="0" smtClean="0">
              <a:solidFill>
                <a:prstClr val="black"/>
              </a:solidFill>
              <a:latin typeface="나눔스퀘어 Bold"/>
            </a:endParaRPr>
          </a:p>
          <a:p>
            <a:pPr lvl="0">
              <a:lnSpc>
                <a:spcPct val="150000"/>
              </a:lnSpc>
              <a:spcBef>
                <a:spcPts val="1000"/>
              </a:spcBef>
            </a:pPr>
            <a:r>
              <a:rPr lang="ko-KR" altLang="en-US" dirty="0" smtClean="0">
                <a:solidFill>
                  <a:prstClr val="black"/>
                </a:solidFill>
                <a:latin typeface="나눔스퀘어 Bold"/>
              </a:rPr>
              <a:t>  느끼지 않도록 해야 한다</a:t>
            </a:r>
            <a:r>
              <a:rPr lang="en-US" altLang="ko-KR" dirty="0" smtClean="0">
                <a:solidFill>
                  <a:prstClr val="black"/>
                </a:solidFill>
                <a:latin typeface="나눔스퀘어 Bold"/>
              </a:rPr>
              <a:t>. </a:t>
            </a:r>
          </a:p>
          <a:p>
            <a:pPr lvl="0">
              <a:lnSpc>
                <a:spcPct val="150000"/>
              </a:lnSpc>
              <a:spcBef>
                <a:spcPts val="1000"/>
              </a:spcBef>
              <a:buFont typeface="Wingdings" pitchFamily="2" charset="2"/>
              <a:buChar char="§"/>
            </a:pPr>
            <a:r>
              <a:rPr lang="ko-KR" altLang="en-US" dirty="0" smtClean="0">
                <a:solidFill>
                  <a:prstClr val="black"/>
                </a:solidFill>
                <a:latin typeface="나눔스퀘어 Bold"/>
              </a:rPr>
              <a:t> 침상에서 실금을 한 경우</a:t>
            </a:r>
            <a:r>
              <a:rPr lang="en-US" altLang="ko-KR" dirty="0" smtClean="0">
                <a:solidFill>
                  <a:prstClr val="black"/>
                </a:solidFill>
                <a:latin typeface="나눔스퀘어 Bold"/>
              </a:rPr>
              <a:t>, </a:t>
            </a:r>
            <a:r>
              <a:rPr lang="ko-KR" altLang="en-US" dirty="0" smtClean="0">
                <a:solidFill>
                  <a:prstClr val="black"/>
                </a:solidFill>
                <a:latin typeface="나눔스퀘어 Bold"/>
              </a:rPr>
              <a:t>신속한 뒤처리가 중요하며 어르신이 자신의 실수에 의해 </a:t>
            </a:r>
            <a:r>
              <a:rPr lang="ko-KR" altLang="en-US" b="1" dirty="0" smtClean="0">
                <a:solidFill>
                  <a:srgbClr val="FF0000"/>
                </a:solidFill>
                <a:latin typeface="나눔스퀘어 Bold"/>
              </a:rPr>
              <a:t>수치감이나 죄책감을 </a:t>
            </a:r>
            <a:endParaRPr lang="en-US" altLang="ko-KR" b="1" dirty="0" smtClean="0">
              <a:solidFill>
                <a:srgbClr val="FF0000"/>
              </a:solidFill>
              <a:latin typeface="나눔스퀘어 Bold"/>
            </a:endParaRPr>
          </a:p>
          <a:p>
            <a:pPr lvl="0">
              <a:lnSpc>
                <a:spcPct val="150000"/>
              </a:lnSpc>
              <a:spcBef>
                <a:spcPts val="1000"/>
              </a:spcBef>
            </a:pPr>
            <a:r>
              <a:rPr lang="ko-KR" altLang="en-US" b="1" dirty="0" smtClean="0">
                <a:solidFill>
                  <a:srgbClr val="FF0000"/>
                </a:solidFill>
                <a:latin typeface="나눔스퀘어 Bold"/>
              </a:rPr>
              <a:t>  느끼지 않도록 배려</a:t>
            </a:r>
            <a:r>
              <a:rPr lang="ko-KR" altLang="en-US" dirty="0" smtClean="0">
                <a:solidFill>
                  <a:prstClr val="black"/>
                </a:solidFill>
                <a:latin typeface="나눔스퀘어 Bold"/>
              </a:rPr>
              <a:t>해야 한다</a:t>
            </a:r>
            <a:r>
              <a:rPr lang="en-US" altLang="ko-KR" dirty="0" smtClean="0">
                <a:solidFill>
                  <a:prstClr val="black"/>
                </a:solidFill>
                <a:latin typeface="나눔스퀘어 Bold"/>
              </a:rPr>
              <a:t>. </a:t>
            </a:r>
          </a:p>
          <a:p>
            <a:pPr lvl="0">
              <a:lnSpc>
                <a:spcPct val="90000"/>
              </a:lnSpc>
              <a:spcBef>
                <a:spcPts val="1000"/>
              </a:spcBef>
            </a:pPr>
            <a:endParaRPr lang="en-US" altLang="ko-KR" sz="2800" b="1" dirty="0" smtClean="0">
              <a:solidFill>
                <a:srgbClr val="7CCA62"/>
              </a:solidFill>
              <a:latin typeface="나눔스퀘어 Bold"/>
            </a:endParaRPr>
          </a:p>
        </p:txBody>
      </p:sp>
      <p:sp>
        <p:nvSpPr>
          <p:cNvPr id="6" name="Rectangle 1"/>
          <p:cNvSpPr>
            <a:spLocks noChangeArrowheads="1"/>
          </p:cNvSpPr>
          <p:nvPr/>
        </p:nvSpPr>
        <p:spPr bwMode="auto">
          <a:xfrm>
            <a:off x="597159" y="531844"/>
            <a:ext cx="11290041" cy="307777"/>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r>
              <a:rPr lang="ko-KR" altLang="en-US" sz="2000" b="1" i="1" dirty="0" err="1" smtClean="0">
                <a:latin typeface="+mj-ea"/>
                <a:ea typeface="+mj-ea"/>
              </a:rPr>
              <a:t>이럴땐</a:t>
            </a:r>
            <a:r>
              <a:rPr lang="ko-KR" altLang="en-US" sz="2000" b="1" i="1" dirty="0" smtClean="0">
                <a:latin typeface="+mj-ea"/>
                <a:ea typeface="+mj-ea"/>
              </a:rPr>
              <a:t> 어떻게 해야 하나요</a:t>
            </a:r>
            <a:r>
              <a:rPr lang="en-US" altLang="ko-KR" sz="2000" b="1" i="1" dirty="0" smtClean="0">
                <a:latin typeface="+mj-ea"/>
                <a:ea typeface="+mj-ea"/>
              </a:rPr>
              <a: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그림 개체 틀 1"/>
          <p:cNvSpPr>
            <a:spLocks noGrp="1"/>
          </p:cNvSpPr>
          <p:nvPr>
            <p:ph type="pic" sz="quarter" idx="15"/>
          </p:nvPr>
        </p:nvSpPr>
        <p:spPr/>
      </p:sp>
      <p:sp>
        <p:nvSpPr>
          <p:cNvPr id="3" name="텍스트 개체 틀 2"/>
          <p:cNvSpPr>
            <a:spLocks noGrp="1"/>
          </p:cNvSpPr>
          <p:nvPr>
            <p:ph type="body" sz="quarter" idx="13"/>
          </p:nvPr>
        </p:nvSpPr>
        <p:spPr/>
        <p:txBody>
          <a:bodyPr/>
          <a:lstStyle/>
          <a:p>
            <a:endParaRPr lang="ko-KR" altLang="en-US"/>
          </a:p>
        </p:txBody>
      </p:sp>
      <p:sp>
        <p:nvSpPr>
          <p:cNvPr id="6" name="직사각형 5"/>
          <p:cNvSpPr/>
          <p:nvPr/>
        </p:nvSpPr>
        <p:spPr>
          <a:xfrm>
            <a:off x="976603" y="1156052"/>
            <a:ext cx="10500050" cy="2062103"/>
          </a:xfrm>
          <a:prstGeom prst="rect">
            <a:avLst/>
          </a:prstGeom>
        </p:spPr>
        <p:txBody>
          <a:bodyPr wrap="square">
            <a:spAutoFit/>
          </a:bodyPr>
          <a:lstStyle/>
          <a:p>
            <a:r>
              <a:rPr lang="ko-KR" altLang="en-US" sz="2000" dirty="0" smtClean="0">
                <a:solidFill>
                  <a:srgbClr val="FF0000"/>
                </a:solidFill>
                <a:latin typeface="HY견고딕" pitchFamily="18" charset="-127"/>
                <a:ea typeface="HY견고딕" pitchFamily="18" charset="-127"/>
              </a:rPr>
              <a:t>경제적 학대</a:t>
            </a:r>
          </a:p>
          <a:p>
            <a:endParaRPr lang="ko-KR" altLang="en-US" dirty="0" smtClean="0"/>
          </a:p>
          <a:p>
            <a:r>
              <a:rPr lang="ko-KR" altLang="en-US" b="1" dirty="0" smtClean="0">
                <a:solidFill>
                  <a:srgbClr val="7030A0"/>
                </a:solidFill>
              </a:rPr>
              <a:t>노인의 의사에 반</a:t>
            </a:r>
            <a:r>
              <a:rPr lang="en-US" altLang="ko-KR" b="1" dirty="0" smtClean="0">
                <a:solidFill>
                  <a:srgbClr val="7030A0"/>
                </a:solidFill>
              </a:rPr>
              <a:t>(</a:t>
            </a:r>
            <a:r>
              <a:rPr lang="ko-KR" altLang="en-US" b="1" dirty="0" smtClean="0">
                <a:solidFill>
                  <a:srgbClr val="7030A0"/>
                </a:solidFill>
              </a:rPr>
              <a:t>反</a:t>
            </a:r>
            <a:r>
              <a:rPr lang="en-US" altLang="ko-KR" b="1" dirty="0" smtClean="0">
                <a:solidFill>
                  <a:srgbClr val="7030A0"/>
                </a:solidFill>
              </a:rPr>
              <a:t>)</a:t>
            </a:r>
            <a:r>
              <a:rPr lang="ko-KR" altLang="en-US" b="1" dirty="0" smtClean="0">
                <a:solidFill>
                  <a:srgbClr val="7030A0"/>
                </a:solidFill>
              </a:rPr>
              <a:t>하여 노인으로부터 재산 또는 권리를 빼앗아 가는 행위로서 경제적 착취</a:t>
            </a:r>
            <a:r>
              <a:rPr lang="en-US" altLang="ko-KR" b="1" dirty="0" smtClean="0">
                <a:solidFill>
                  <a:srgbClr val="7030A0"/>
                </a:solidFill>
              </a:rPr>
              <a:t>, </a:t>
            </a:r>
            <a:r>
              <a:rPr lang="ko-KR" altLang="en-US" b="1" dirty="0" smtClean="0">
                <a:solidFill>
                  <a:srgbClr val="7030A0"/>
                </a:solidFill>
              </a:rPr>
              <a:t>재산에 관한 법률 권리 위반</a:t>
            </a:r>
            <a:r>
              <a:rPr lang="en-US" altLang="ko-KR" b="1" dirty="0" smtClean="0">
                <a:solidFill>
                  <a:srgbClr val="7030A0"/>
                </a:solidFill>
              </a:rPr>
              <a:t>, </a:t>
            </a:r>
            <a:r>
              <a:rPr lang="ko-KR" altLang="en-US" b="1" dirty="0" smtClean="0">
                <a:solidFill>
                  <a:srgbClr val="7030A0"/>
                </a:solidFill>
              </a:rPr>
              <a:t>경제적 권리와 </a:t>
            </a:r>
            <a:r>
              <a:rPr lang="ko-KR" altLang="en-US" dirty="0" smtClean="0"/>
              <a:t>관련된 의사결정에서의 통제 등을 하는 행위</a:t>
            </a:r>
          </a:p>
          <a:p>
            <a:endParaRPr lang="en-US" altLang="ko-KR" dirty="0" smtClean="0"/>
          </a:p>
          <a:p>
            <a:endParaRPr lang="en-US" altLang="ko-KR" dirty="0" smtClean="0"/>
          </a:p>
          <a:p>
            <a:endParaRPr lang="en-US" altLang="ko-KR" dirty="0" smtClean="0"/>
          </a:p>
        </p:txBody>
      </p:sp>
      <p:pic>
        <p:nvPicPr>
          <p:cNvPr id="5122" name="Picture 2"/>
          <p:cNvPicPr>
            <a:picLocks noChangeAspect="1" noChangeArrowheads="1"/>
          </p:cNvPicPr>
          <p:nvPr/>
        </p:nvPicPr>
        <p:blipFill>
          <a:blip r:embed="rId2"/>
          <a:srcRect/>
          <a:stretch>
            <a:fillRect/>
          </a:stretch>
        </p:blipFill>
        <p:spPr bwMode="auto">
          <a:xfrm>
            <a:off x="1140708" y="2830733"/>
            <a:ext cx="10873813" cy="37147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번호 개체 틀 1"/>
          <p:cNvSpPr>
            <a:spLocks noGrp="1"/>
          </p:cNvSpPr>
          <p:nvPr>
            <p:ph type="sldNum" sz="quarter" idx="12"/>
          </p:nvPr>
        </p:nvSpPr>
        <p:spPr/>
        <p:txBody>
          <a:bodyPr/>
          <a:lstStyle/>
          <a:p>
            <a:fld id="{ADEB06D7-5738-48E0-91BA-EBA8C2F0FAB4}" type="slidenum">
              <a:rPr lang="ko-KR" altLang="en-US" smtClean="0"/>
              <a:pPr/>
              <a:t>26</a:t>
            </a:fld>
            <a:endParaRPr lang="ko-KR" altLang="en-US" dirty="0"/>
          </a:p>
        </p:txBody>
      </p:sp>
      <p:sp>
        <p:nvSpPr>
          <p:cNvPr id="4" name="텍스트 개체 틀 3"/>
          <p:cNvSpPr>
            <a:spLocks noGrp="1"/>
          </p:cNvSpPr>
          <p:nvPr>
            <p:ph type="body" sz="quarter" idx="13"/>
          </p:nvPr>
        </p:nvSpPr>
        <p:spPr>
          <a:xfrm>
            <a:off x="692638" y="307975"/>
            <a:ext cx="10812007" cy="2117983"/>
          </a:xfrm>
        </p:spPr>
        <p:txBody>
          <a:bodyPr/>
          <a:lstStyle/>
          <a:p>
            <a:endParaRPr lang="en-US" altLang="ko-KR" sz="2800" dirty="0" smtClean="0">
              <a:solidFill>
                <a:schemeClr val="accent5"/>
              </a:solidFill>
            </a:endParaRPr>
          </a:p>
          <a:p>
            <a:endParaRPr lang="en-US" altLang="ko-KR" sz="1800" b="0" dirty="0" smtClean="0"/>
          </a:p>
          <a:p>
            <a:r>
              <a:rPr lang="en-US" altLang="ko-KR" sz="1800" b="0" dirty="0" smtClean="0"/>
              <a:t>    </a:t>
            </a:r>
            <a:r>
              <a:rPr lang="ko-KR" altLang="en-US" sz="1800" dirty="0" smtClean="0">
                <a:solidFill>
                  <a:srgbClr val="7030A0"/>
                </a:solidFill>
              </a:rPr>
              <a:t> 부양의무자로서의 책임이나 의무를 거부</a:t>
            </a:r>
            <a:r>
              <a:rPr lang="en-US" altLang="ko-KR" sz="1800" dirty="0" smtClean="0">
                <a:solidFill>
                  <a:srgbClr val="7030A0"/>
                </a:solidFill>
              </a:rPr>
              <a:t>, </a:t>
            </a:r>
            <a:r>
              <a:rPr lang="ko-KR" altLang="en-US" sz="1800" dirty="0" smtClean="0">
                <a:solidFill>
                  <a:srgbClr val="7030A0"/>
                </a:solidFill>
              </a:rPr>
              <a:t>불이행 혹은 포기하여 노인의 의식주 및 의료를 적절하게 </a:t>
            </a:r>
            <a:endParaRPr lang="en-US" altLang="ko-KR" sz="1800" dirty="0" smtClean="0">
              <a:solidFill>
                <a:srgbClr val="7030A0"/>
              </a:solidFill>
            </a:endParaRPr>
          </a:p>
          <a:p>
            <a:r>
              <a:rPr lang="en-US" altLang="ko-KR" sz="1800" dirty="0" smtClean="0">
                <a:solidFill>
                  <a:srgbClr val="7030A0"/>
                </a:solidFill>
              </a:rPr>
              <a:t>    </a:t>
            </a:r>
            <a:r>
              <a:rPr lang="ko-KR" altLang="en-US" sz="1800" dirty="0" smtClean="0">
                <a:solidFill>
                  <a:srgbClr val="7030A0"/>
                </a:solidFill>
              </a:rPr>
              <a:t>제공하지 않는 행위 </a:t>
            </a:r>
            <a:endParaRPr lang="en-US" altLang="ko-KR" sz="1800" dirty="0" smtClean="0">
              <a:solidFill>
                <a:srgbClr val="7030A0"/>
              </a:solidFill>
            </a:endParaRPr>
          </a:p>
          <a:p>
            <a:r>
              <a:rPr lang="en-US" altLang="ko-KR" sz="1800" dirty="0" smtClean="0">
                <a:solidFill>
                  <a:srgbClr val="7030A0"/>
                </a:solidFill>
              </a:rPr>
              <a:t>      (※ </a:t>
            </a:r>
            <a:r>
              <a:rPr lang="ko-KR" altLang="en-US" sz="1800" dirty="0" smtClean="0">
                <a:solidFill>
                  <a:srgbClr val="7030A0"/>
                </a:solidFill>
              </a:rPr>
              <a:t>노인 스스로가 최소한의 자기보호 관련 행위를 의도적</a:t>
            </a:r>
            <a:r>
              <a:rPr lang="en-US" altLang="ko-KR" sz="1800" dirty="0" smtClean="0">
                <a:solidFill>
                  <a:srgbClr val="7030A0"/>
                </a:solidFill>
              </a:rPr>
              <a:t>, </a:t>
            </a:r>
            <a:r>
              <a:rPr lang="ko-KR" altLang="en-US" sz="1800" dirty="0" smtClean="0">
                <a:solidFill>
                  <a:srgbClr val="7030A0"/>
                </a:solidFill>
              </a:rPr>
              <a:t>비의도적으로 포기하여 심신이 위험한           </a:t>
            </a:r>
            <a:endParaRPr lang="en-US" altLang="ko-KR" sz="1800" dirty="0" smtClean="0">
              <a:solidFill>
                <a:srgbClr val="7030A0"/>
              </a:solidFill>
            </a:endParaRPr>
          </a:p>
          <a:p>
            <a:r>
              <a:rPr lang="en-US" altLang="ko-KR" sz="1800" dirty="0" smtClean="0">
                <a:solidFill>
                  <a:srgbClr val="7030A0"/>
                </a:solidFill>
              </a:rPr>
              <a:t>          </a:t>
            </a:r>
            <a:r>
              <a:rPr lang="ko-KR" altLang="en-US" sz="1800" dirty="0" smtClean="0">
                <a:solidFill>
                  <a:srgbClr val="7030A0"/>
                </a:solidFill>
              </a:rPr>
              <a:t>상황</a:t>
            </a:r>
            <a:r>
              <a:rPr lang="en-US" altLang="ko-KR" sz="1800" dirty="0" smtClean="0">
                <a:solidFill>
                  <a:srgbClr val="7030A0"/>
                </a:solidFill>
              </a:rPr>
              <a:t>, </a:t>
            </a:r>
            <a:r>
              <a:rPr lang="ko-KR" altLang="en-US" sz="1800" dirty="0" smtClean="0">
                <a:solidFill>
                  <a:srgbClr val="7030A0"/>
                </a:solidFill>
              </a:rPr>
              <a:t>사망에 이르게 하는 자기방임 포함</a:t>
            </a:r>
            <a:r>
              <a:rPr lang="en-US" altLang="ko-KR" sz="1800" dirty="0" smtClean="0">
                <a:solidFill>
                  <a:srgbClr val="7030A0"/>
                </a:solidFill>
              </a:rPr>
              <a:t>)</a:t>
            </a:r>
          </a:p>
          <a:p>
            <a:endParaRPr lang="en-US" altLang="ko-KR" sz="1800" dirty="0" smtClean="0">
              <a:solidFill>
                <a:srgbClr val="7030A0"/>
              </a:solidFill>
            </a:endParaRPr>
          </a:p>
          <a:p>
            <a:endParaRPr lang="en-US" altLang="ko-KR" sz="1800" dirty="0" smtClean="0">
              <a:solidFill>
                <a:srgbClr val="7030A0"/>
              </a:solidFill>
            </a:endParaRPr>
          </a:p>
          <a:p>
            <a:endParaRPr lang="en-US" altLang="ko-KR" sz="1800" dirty="0" smtClean="0">
              <a:solidFill>
                <a:srgbClr val="7030A0"/>
              </a:solidFill>
            </a:endParaRPr>
          </a:p>
        </p:txBody>
      </p:sp>
      <p:sp>
        <p:nvSpPr>
          <p:cNvPr id="6" name="직사각형 5"/>
          <p:cNvSpPr/>
          <p:nvPr/>
        </p:nvSpPr>
        <p:spPr>
          <a:xfrm>
            <a:off x="1035697" y="494523"/>
            <a:ext cx="10478278" cy="1908215"/>
          </a:xfrm>
          <a:prstGeom prst="rect">
            <a:avLst/>
          </a:prstGeom>
        </p:spPr>
        <p:txBody>
          <a:bodyPr wrap="square">
            <a:spAutoFit/>
          </a:bodyPr>
          <a:lstStyle/>
          <a:p>
            <a:r>
              <a:rPr lang="en-US" altLang="ko-KR" sz="2000" dirty="0" smtClean="0">
                <a:solidFill>
                  <a:srgbClr val="C00000"/>
                </a:solidFill>
                <a:latin typeface="HY견고딕" pitchFamily="18" charset="-127"/>
                <a:ea typeface="HY견고딕" pitchFamily="18" charset="-127"/>
              </a:rPr>
              <a:t>&lt;</a:t>
            </a:r>
            <a:r>
              <a:rPr lang="ko-KR" altLang="en-US" sz="2000" dirty="0" smtClean="0">
                <a:solidFill>
                  <a:srgbClr val="C00000"/>
                </a:solidFill>
                <a:latin typeface="HY견고딕" pitchFamily="18" charset="-127"/>
                <a:ea typeface="HY견고딕" pitchFamily="18" charset="-127"/>
              </a:rPr>
              <a:t>방  임</a:t>
            </a:r>
            <a:r>
              <a:rPr lang="en-US" altLang="ko-KR" sz="2000" dirty="0" smtClean="0">
                <a:solidFill>
                  <a:srgbClr val="C00000"/>
                </a:solidFill>
                <a:latin typeface="HY견고딕" pitchFamily="18" charset="-127"/>
                <a:ea typeface="HY견고딕" pitchFamily="18" charset="-127"/>
              </a:rPr>
              <a:t>&gt;</a:t>
            </a:r>
          </a:p>
          <a:p>
            <a:endParaRPr lang="en-US" altLang="ko-KR" sz="2000" dirty="0" smtClean="0">
              <a:solidFill>
                <a:srgbClr val="C00000"/>
              </a:solidFill>
              <a:latin typeface="HY견고딕" pitchFamily="18" charset="-127"/>
              <a:ea typeface="HY견고딕" pitchFamily="18" charset="-127"/>
            </a:endParaRPr>
          </a:p>
          <a:p>
            <a:endParaRPr lang="en-US" altLang="ko-KR" sz="2000" dirty="0" smtClean="0">
              <a:solidFill>
                <a:srgbClr val="C00000"/>
              </a:solidFill>
              <a:latin typeface="HY견고딕" pitchFamily="18" charset="-127"/>
              <a:ea typeface="HY견고딕" pitchFamily="18" charset="-127"/>
            </a:endParaRPr>
          </a:p>
          <a:p>
            <a:endParaRPr lang="en-US" altLang="ko-KR" sz="2000" dirty="0" smtClean="0">
              <a:solidFill>
                <a:srgbClr val="C00000"/>
              </a:solidFill>
              <a:latin typeface="HY견고딕" pitchFamily="18" charset="-127"/>
              <a:ea typeface="HY견고딕" pitchFamily="18" charset="-127"/>
            </a:endParaRPr>
          </a:p>
          <a:p>
            <a:endParaRPr lang="en-US" altLang="ko-KR" sz="2000" dirty="0" smtClean="0">
              <a:solidFill>
                <a:srgbClr val="C00000"/>
              </a:solidFill>
              <a:latin typeface="HY견고딕" pitchFamily="18" charset="-127"/>
              <a:ea typeface="HY견고딕" pitchFamily="18" charset="-127"/>
            </a:endParaRPr>
          </a:p>
          <a:p>
            <a:endParaRPr lang="ko-KR" altLang="en-US" dirty="0" smtClean="0"/>
          </a:p>
        </p:txBody>
      </p:sp>
      <p:sp>
        <p:nvSpPr>
          <p:cNvPr id="9" name="TextBox 8"/>
          <p:cNvSpPr txBox="1"/>
          <p:nvPr/>
        </p:nvSpPr>
        <p:spPr>
          <a:xfrm>
            <a:off x="5840962" y="3138150"/>
            <a:ext cx="6139544" cy="454292"/>
          </a:xfrm>
          <a:prstGeom prst="rect">
            <a:avLst/>
          </a:prstGeom>
          <a:noFill/>
        </p:spPr>
        <p:txBody>
          <a:bodyPr wrap="square" rtlCol="0">
            <a:spAutoFit/>
          </a:bodyPr>
          <a:lstStyle/>
          <a:p>
            <a:pPr>
              <a:lnSpc>
                <a:spcPct val="150000"/>
              </a:lnSpc>
            </a:pPr>
            <a:r>
              <a:rPr lang="ko-KR" altLang="en-US" dirty="0" smtClean="0"/>
              <a:t>  </a:t>
            </a:r>
          </a:p>
        </p:txBody>
      </p:sp>
      <p:pic>
        <p:nvPicPr>
          <p:cNvPr id="6146" name="Picture 2"/>
          <p:cNvPicPr>
            <a:picLocks noChangeAspect="1" noChangeArrowheads="1"/>
          </p:cNvPicPr>
          <p:nvPr/>
        </p:nvPicPr>
        <p:blipFill>
          <a:blip r:embed="rId3"/>
          <a:srcRect/>
          <a:stretch>
            <a:fillRect/>
          </a:stretch>
        </p:blipFill>
        <p:spPr bwMode="auto">
          <a:xfrm>
            <a:off x="833377" y="1852614"/>
            <a:ext cx="10208871" cy="2395295"/>
          </a:xfrm>
          <a:prstGeom prst="rect">
            <a:avLst/>
          </a:prstGeom>
          <a:noFill/>
          <a:ln w="9525">
            <a:noFill/>
            <a:miter lim="800000"/>
            <a:headEnd/>
            <a:tailEnd/>
          </a:ln>
          <a:effectLst/>
        </p:spPr>
      </p:pic>
      <p:pic>
        <p:nvPicPr>
          <p:cNvPr id="6147" name="Picture 3"/>
          <p:cNvPicPr>
            <a:picLocks noChangeAspect="1" noChangeArrowheads="1"/>
          </p:cNvPicPr>
          <p:nvPr/>
        </p:nvPicPr>
        <p:blipFill>
          <a:blip r:embed="rId4"/>
          <a:srcRect/>
          <a:stretch>
            <a:fillRect/>
          </a:stretch>
        </p:blipFill>
        <p:spPr bwMode="auto">
          <a:xfrm>
            <a:off x="1759227" y="4371605"/>
            <a:ext cx="8368748" cy="199411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3"/>
          </p:nvPr>
        </p:nvSpPr>
        <p:spPr/>
        <p:txBody>
          <a:bodyPr/>
          <a:lstStyle/>
          <a:p>
            <a:r>
              <a:rPr lang="ko-KR" altLang="en-US" sz="2000" dirty="0" smtClean="0"/>
              <a:t>시설에서 발생할 수 있는 방임 행위</a:t>
            </a:r>
            <a:endParaRPr lang="ko-KR" altLang="en-US" sz="2000" dirty="0"/>
          </a:p>
        </p:txBody>
      </p:sp>
      <p:sp>
        <p:nvSpPr>
          <p:cNvPr id="6" name="직사각형 5"/>
          <p:cNvSpPr/>
          <p:nvPr/>
        </p:nvSpPr>
        <p:spPr>
          <a:xfrm>
            <a:off x="1278294" y="1059253"/>
            <a:ext cx="9965093" cy="5078313"/>
          </a:xfrm>
          <a:prstGeom prst="rect">
            <a:avLst/>
          </a:prstGeom>
        </p:spPr>
        <p:txBody>
          <a:bodyPr wrap="square">
            <a:spAutoFit/>
          </a:bodyPr>
          <a:lstStyle/>
          <a:p>
            <a:pPr>
              <a:buFont typeface="Wingdings" pitchFamily="2" charset="2"/>
              <a:buChar char="§"/>
            </a:pPr>
            <a:r>
              <a:rPr lang="ko-KR" altLang="en-US" dirty="0" smtClean="0"/>
              <a:t>  스스로 할 수 없는 식사</a:t>
            </a:r>
            <a:r>
              <a:rPr lang="en-US" altLang="ko-KR" dirty="0" smtClean="0"/>
              <a:t>, </a:t>
            </a:r>
            <a:r>
              <a:rPr lang="ko-KR" altLang="en-US" dirty="0" smtClean="0"/>
              <a:t>배변</a:t>
            </a:r>
            <a:r>
              <a:rPr lang="en-US" altLang="ko-KR" dirty="0" smtClean="0"/>
              <a:t>, </a:t>
            </a:r>
            <a:r>
              <a:rPr lang="ko-KR" altLang="en-US" dirty="0" smtClean="0"/>
              <a:t>목욕</a:t>
            </a:r>
            <a:r>
              <a:rPr lang="en-US" altLang="ko-KR" dirty="0" smtClean="0"/>
              <a:t>, </a:t>
            </a:r>
            <a:r>
              <a:rPr lang="ko-KR" altLang="en-US" dirty="0" smtClean="0"/>
              <a:t>옷 입기 등 </a:t>
            </a:r>
            <a:r>
              <a:rPr lang="ko-KR" altLang="en-US" dirty="0" smtClean="0">
                <a:solidFill>
                  <a:srgbClr val="FF0000"/>
                </a:solidFill>
              </a:rPr>
              <a:t>일상생활 도움을 제대로 제공 </a:t>
            </a:r>
            <a:r>
              <a:rPr lang="ko-KR" altLang="en-US" dirty="0" smtClean="0"/>
              <a:t>하지 않은     </a:t>
            </a:r>
            <a:endParaRPr lang="en-US" altLang="ko-KR" dirty="0" smtClean="0"/>
          </a:p>
          <a:p>
            <a:r>
              <a:rPr lang="en-US" altLang="ko-KR" dirty="0" smtClean="0"/>
              <a:t>   </a:t>
            </a:r>
            <a:r>
              <a:rPr lang="ko-KR" altLang="en-US" dirty="0" smtClean="0"/>
              <a:t>적이 있다</a:t>
            </a:r>
            <a:r>
              <a:rPr lang="en-US" altLang="ko-KR" dirty="0" smtClean="0"/>
              <a:t>.</a:t>
            </a:r>
          </a:p>
          <a:p>
            <a:r>
              <a:rPr lang="en-US" altLang="ko-KR" dirty="0" smtClean="0"/>
              <a:t>.</a:t>
            </a:r>
          </a:p>
          <a:p>
            <a:pPr>
              <a:buFont typeface="Arial" pitchFamily="34" charset="0"/>
              <a:buChar char="•"/>
            </a:pPr>
            <a:r>
              <a:rPr lang="ko-KR" altLang="en-US" dirty="0" smtClean="0"/>
              <a:t> 노인의 개인위생을 소홀히 하거나 </a:t>
            </a:r>
            <a:r>
              <a:rPr lang="ko-KR" altLang="en-US" dirty="0" smtClean="0">
                <a:solidFill>
                  <a:srgbClr val="FF0000"/>
                </a:solidFill>
              </a:rPr>
              <a:t>의복∙침구를 불결한 상태로 </a:t>
            </a:r>
            <a:r>
              <a:rPr lang="ko-KR" altLang="en-US" dirty="0" smtClean="0"/>
              <a:t>내버려 둔 적이 있다</a:t>
            </a:r>
            <a:r>
              <a:rPr lang="en-US" altLang="ko-KR" dirty="0" smtClean="0"/>
              <a:t>.</a:t>
            </a:r>
          </a:p>
          <a:p>
            <a:endParaRPr lang="en-US" altLang="ko-KR" dirty="0" smtClean="0"/>
          </a:p>
          <a:p>
            <a:pPr>
              <a:buFont typeface="Arial" pitchFamily="34" charset="0"/>
              <a:buChar char="•"/>
            </a:pPr>
            <a:r>
              <a:rPr lang="ko-KR" altLang="en-US" dirty="0" smtClean="0"/>
              <a:t> 욕창 예방 및 관리가 필요한 노인에게 </a:t>
            </a:r>
            <a:r>
              <a:rPr lang="ko-KR" altLang="en-US" dirty="0" smtClean="0">
                <a:solidFill>
                  <a:srgbClr val="FF0000"/>
                </a:solidFill>
              </a:rPr>
              <a:t>체위변경을 하지 않거나 의료조치를 소홀히</a:t>
            </a:r>
            <a:endParaRPr lang="en-US" altLang="ko-KR" dirty="0" smtClean="0">
              <a:solidFill>
                <a:srgbClr val="FF0000"/>
              </a:solidFill>
            </a:endParaRPr>
          </a:p>
          <a:p>
            <a:r>
              <a:rPr lang="ko-KR" altLang="en-US" dirty="0" smtClean="0"/>
              <a:t>  한 적이 있다</a:t>
            </a:r>
            <a:r>
              <a:rPr lang="en-US" altLang="ko-KR" dirty="0" smtClean="0"/>
              <a:t>.</a:t>
            </a:r>
          </a:p>
          <a:p>
            <a:endParaRPr lang="en-US" altLang="ko-KR" dirty="0" smtClean="0"/>
          </a:p>
          <a:p>
            <a:pPr>
              <a:buFont typeface="Wingdings" pitchFamily="2" charset="2"/>
              <a:buChar char="§"/>
            </a:pPr>
            <a:r>
              <a:rPr lang="ko-KR" altLang="en-US" dirty="0" smtClean="0"/>
              <a:t> </a:t>
            </a:r>
            <a:r>
              <a:rPr lang="ko-KR" altLang="en-US" dirty="0" smtClean="0">
                <a:solidFill>
                  <a:srgbClr val="FF0000"/>
                </a:solidFill>
              </a:rPr>
              <a:t>유통기한이 지나거나 먹다 남은</a:t>
            </a:r>
            <a:r>
              <a:rPr lang="en-US" altLang="ko-KR" dirty="0" smtClean="0">
                <a:solidFill>
                  <a:srgbClr val="FF0000"/>
                </a:solidFill>
              </a:rPr>
              <a:t>(</a:t>
            </a:r>
            <a:r>
              <a:rPr lang="ko-KR" altLang="en-US" dirty="0" smtClean="0">
                <a:solidFill>
                  <a:srgbClr val="FF0000"/>
                </a:solidFill>
              </a:rPr>
              <a:t>버린</a:t>
            </a:r>
            <a:r>
              <a:rPr lang="en-US" altLang="ko-KR" dirty="0" smtClean="0">
                <a:solidFill>
                  <a:srgbClr val="FF0000"/>
                </a:solidFill>
              </a:rPr>
              <a:t>) </a:t>
            </a:r>
            <a:r>
              <a:rPr lang="ko-KR" altLang="en-US" dirty="0" smtClean="0">
                <a:solidFill>
                  <a:srgbClr val="FF0000"/>
                </a:solidFill>
              </a:rPr>
              <a:t>음식</a:t>
            </a:r>
            <a:r>
              <a:rPr lang="en-US" altLang="ko-KR" dirty="0" smtClean="0"/>
              <a:t>, </a:t>
            </a:r>
            <a:r>
              <a:rPr lang="ko-KR" altLang="en-US" dirty="0" smtClean="0"/>
              <a:t>바닥에 떨어진 음식을 먹인 적이 있다</a:t>
            </a:r>
            <a:r>
              <a:rPr lang="en-US" altLang="ko-KR" dirty="0" smtClean="0"/>
              <a:t>.</a:t>
            </a:r>
          </a:p>
          <a:p>
            <a:endParaRPr lang="en-US" altLang="ko-KR" dirty="0" smtClean="0"/>
          </a:p>
          <a:p>
            <a:pPr>
              <a:buFont typeface="Arial" pitchFamily="34" charset="0"/>
              <a:buChar char="•"/>
            </a:pPr>
            <a:r>
              <a:rPr lang="ko-KR" altLang="en-US" dirty="0" smtClean="0"/>
              <a:t> 냉∙난방 공급을 제대로 하지 않거나 감염</a:t>
            </a:r>
            <a:r>
              <a:rPr lang="en-US" altLang="ko-KR" dirty="0" smtClean="0"/>
              <a:t>, </a:t>
            </a:r>
            <a:r>
              <a:rPr lang="ko-KR" altLang="en-US" dirty="0" smtClean="0"/>
              <a:t>안전사고</a:t>
            </a:r>
            <a:r>
              <a:rPr lang="en-US" altLang="ko-KR" dirty="0" smtClean="0"/>
              <a:t>, </a:t>
            </a:r>
            <a:r>
              <a:rPr lang="ko-KR" altLang="en-US" dirty="0" smtClean="0"/>
              <a:t>화재 등 위험한 환경에 노출시킨 </a:t>
            </a:r>
            <a:endParaRPr lang="en-US" altLang="ko-KR" dirty="0" smtClean="0"/>
          </a:p>
          <a:p>
            <a:r>
              <a:rPr lang="en-US" altLang="ko-KR" dirty="0" smtClean="0"/>
              <a:t>    </a:t>
            </a:r>
            <a:r>
              <a:rPr lang="ko-KR" altLang="en-US" dirty="0" smtClean="0"/>
              <a:t>적이 있다</a:t>
            </a:r>
            <a:r>
              <a:rPr lang="en-US" altLang="ko-KR" dirty="0" smtClean="0"/>
              <a:t>.</a:t>
            </a:r>
          </a:p>
          <a:p>
            <a:endParaRPr lang="en-US" altLang="ko-KR" dirty="0" smtClean="0"/>
          </a:p>
          <a:p>
            <a:pPr>
              <a:buFont typeface="Wingdings" pitchFamily="2" charset="2"/>
              <a:buChar char="§"/>
            </a:pPr>
            <a:r>
              <a:rPr lang="ko-KR" altLang="en-US" dirty="0" smtClean="0"/>
              <a:t>  노인에게 필요한 기본 물품</a:t>
            </a:r>
            <a:r>
              <a:rPr lang="en-US" altLang="ko-KR" dirty="0" smtClean="0"/>
              <a:t>(</a:t>
            </a:r>
            <a:r>
              <a:rPr lang="ko-KR" altLang="en-US" dirty="0" smtClean="0"/>
              <a:t>의복</a:t>
            </a:r>
            <a:r>
              <a:rPr lang="en-US" altLang="ko-KR" dirty="0" smtClean="0"/>
              <a:t>, </a:t>
            </a:r>
            <a:r>
              <a:rPr lang="ko-KR" altLang="en-US" dirty="0" smtClean="0"/>
              <a:t>침구</a:t>
            </a:r>
            <a:r>
              <a:rPr lang="en-US" altLang="ko-KR" dirty="0" smtClean="0"/>
              <a:t>, </a:t>
            </a:r>
            <a:r>
              <a:rPr lang="ko-KR" altLang="en-US" dirty="0" smtClean="0"/>
              <a:t>위생용품 등</a:t>
            </a:r>
            <a:r>
              <a:rPr lang="en-US" altLang="ko-KR" dirty="0" smtClean="0"/>
              <a:t>) </a:t>
            </a:r>
            <a:r>
              <a:rPr lang="ko-KR" altLang="en-US" dirty="0" smtClean="0"/>
              <a:t>및 </a:t>
            </a:r>
            <a:r>
              <a:rPr lang="ko-KR" altLang="en-US" dirty="0" err="1" smtClean="0"/>
              <a:t>보장구</a:t>
            </a:r>
            <a:endParaRPr lang="en-US" altLang="ko-KR" dirty="0" smtClean="0"/>
          </a:p>
          <a:p>
            <a:r>
              <a:rPr lang="en-US" altLang="ko-KR" dirty="0" smtClean="0"/>
              <a:t>   (</a:t>
            </a:r>
            <a:r>
              <a:rPr lang="ko-KR" altLang="en-US" dirty="0" smtClean="0"/>
              <a:t>휠체어</a:t>
            </a:r>
            <a:r>
              <a:rPr lang="en-US" altLang="ko-KR" dirty="0" smtClean="0"/>
              <a:t>, </a:t>
            </a:r>
            <a:r>
              <a:rPr lang="ko-KR" altLang="en-US" dirty="0" smtClean="0"/>
              <a:t>이동식 좌변기 등</a:t>
            </a:r>
            <a:r>
              <a:rPr lang="en-US" altLang="ko-KR" dirty="0" smtClean="0"/>
              <a:t>)</a:t>
            </a:r>
            <a:r>
              <a:rPr lang="ko-KR" altLang="en-US" dirty="0" smtClean="0"/>
              <a:t>를 정당한 이유 없이 제공하지 않은 적이 있다</a:t>
            </a:r>
            <a:r>
              <a:rPr lang="en-US" altLang="ko-KR" dirty="0" smtClean="0"/>
              <a:t>.</a:t>
            </a:r>
          </a:p>
          <a:p>
            <a:endParaRPr lang="en-US" altLang="ko-KR" dirty="0" smtClean="0"/>
          </a:p>
          <a:p>
            <a:pPr>
              <a:buFont typeface="Wingdings" pitchFamily="2" charset="2"/>
              <a:buChar char="§"/>
            </a:pPr>
            <a:r>
              <a:rPr lang="ko-KR" altLang="en-US" dirty="0" smtClean="0"/>
              <a:t> 치료가 필요한데도 병원치료를 신속히 취하지 않거나 가족에게 알리지 않고 </a:t>
            </a:r>
            <a:endParaRPr lang="en-US" altLang="ko-KR" dirty="0" smtClean="0"/>
          </a:p>
          <a:p>
            <a:r>
              <a:rPr lang="ko-KR" altLang="en-US" dirty="0" smtClean="0"/>
              <a:t>  내버려 둔 적이 있다</a:t>
            </a:r>
            <a:r>
              <a:rPr lang="en-US" altLang="ko-KR" dirty="0" smtClean="0"/>
              <a: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3"/>
          </p:nvPr>
        </p:nvSpPr>
        <p:spPr/>
        <p:txBody>
          <a:bodyPr/>
          <a:lstStyle/>
          <a:p>
            <a:endParaRPr lang="ko-KR" altLang="en-US"/>
          </a:p>
        </p:txBody>
      </p:sp>
      <p:pic>
        <p:nvPicPr>
          <p:cNvPr id="7170" name="Picture 2"/>
          <p:cNvPicPr>
            <a:picLocks noChangeAspect="1" noChangeArrowheads="1"/>
          </p:cNvPicPr>
          <p:nvPr/>
        </p:nvPicPr>
        <p:blipFill>
          <a:blip r:embed="rId2"/>
          <a:srcRect/>
          <a:stretch>
            <a:fillRect/>
          </a:stretch>
        </p:blipFill>
        <p:spPr bwMode="auto">
          <a:xfrm>
            <a:off x="307512" y="0"/>
            <a:ext cx="9725025" cy="3200520"/>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a:srcRect/>
          <a:stretch>
            <a:fillRect/>
          </a:stretch>
        </p:blipFill>
        <p:spPr bwMode="auto">
          <a:xfrm>
            <a:off x="2604052" y="3785420"/>
            <a:ext cx="7861852" cy="27498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3"/>
          </p:nvPr>
        </p:nvSpPr>
        <p:spPr/>
        <p:txBody>
          <a:bodyPr/>
          <a:lstStyle/>
          <a:p>
            <a:endParaRPr lang="ko-KR" altLang="en-US"/>
          </a:p>
        </p:txBody>
      </p:sp>
      <p:pic>
        <p:nvPicPr>
          <p:cNvPr id="6" name="그림 5" descr="바위.jpg"/>
          <p:cNvPicPr>
            <a:picLocks noChangeAspect="1"/>
          </p:cNvPicPr>
          <p:nvPr/>
        </p:nvPicPr>
        <p:blipFill>
          <a:blip r:embed="rId2" cstate="print"/>
          <a:stretch>
            <a:fillRect/>
          </a:stretch>
        </p:blipFill>
        <p:spPr>
          <a:xfrm>
            <a:off x="0" y="0"/>
            <a:ext cx="12192000" cy="6858000"/>
          </a:xfrm>
          <a:prstGeom prst="rect">
            <a:avLst/>
          </a:prstGeom>
        </p:spPr>
      </p:pic>
      <p:sp>
        <p:nvSpPr>
          <p:cNvPr id="4" name="TextBox 3"/>
          <p:cNvSpPr txBox="1"/>
          <p:nvPr/>
        </p:nvSpPr>
        <p:spPr>
          <a:xfrm>
            <a:off x="3429000" y="0"/>
            <a:ext cx="4909931" cy="400110"/>
          </a:xfrm>
          <a:prstGeom prst="rect">
            <a:avLst/>
          </a:prstGeom>
          <a:noFill/>
        </p:spPr>
        <p:txBody>
          <a:bodyPr wrap="square" rtlCol="0">
            <a:spAutoFit/>
          </a:bodyPr>
          <a:lstStyle/>
          <a:p>
            <a:r>
              <a:rPr lang="ko-KR" altLang="en-US" sz="2000" b="1" dirty="0" smtClean="0">
                <a:solidFill>
                  <a:srgbClr val="002060"/>
                </a:solidFill>
              </a:rPr>
              <a:t>  </a:t>
            </a:r>
            <a:r>
              <a:rPr lang="en-US" altLang="ko-KR" sz="2000" b="1" dirty="0" smtClean="0">
                <a:solidFill>
                  <a:srgbClr val="002060"/>
                </a:solidFill>
              </a:rPr>
              <a:t>“</a:t>
            </a:r>
            <a:r>
              <a:rPr lang="ko-KR" altLang="en-US" sz="2000" b="1" dirty="0" smtClean="0">
                <a:solidFill>
                  <a:srgbClr val="002060"/>
                </a:solidFill>
              </a:rPr>
              <a:t> 마주  보고 웃음 지며 함께 가는 길</a:t>
            </a:r>
            <a:r>
              <a:rPr lang="en-US" altLang="ko-KR" sz="2000" b="1" dirty="0" smtClean="0">
                <a:solidFill>
                  <a:srgbClr val="002060"/>
                </a:solidFill>
              </a:rPr>
              <a:t>”</a:t>
            </a:r>
            <a:endParaRPr lang="ko-KR" altLang="en-US" sz="2000" b="1" dirty="0">
              <a:solidFill>
                <a:srgbClr val="00206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3"/>
          </p:nvPr>
        </p:nvSpPr>
        <p:spPr/>
        <p:txBody>
          <a:bodyPr/>
          <a:lstStyle/>
          <a:p>
            <a:endParaRPr lang="ko-KR" altLang="en-US"/>
          </a:p>
        </p:txBody>
      </p:sp>
      <p:pic>
        <p:nvPicPr>
          <p:cNvPr id="6" name="그림 5" descr="리조트.jpg"/>
          <p:cNvPicPr>
            <a:picLocks noChangeAspect="1"/>
          </p:cNvPicPr>
          <p:nvPr/>
        </p:nvPicPr>
        <p:blipFill>
          <a:blip r:embed="rId2" cstate="print"/>
          <a:stretch>
            <a:fillRect/>
          </a:stretch>
        </p:blipFill>
        <p:spPr>
          <a:xfrm>
            <a:off x="0" y="544285"/>
            <a:ext cx="12192000" cy="5769429"/>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3"/>
          </p:nvPr>
        </p:nvSpPr>
        <p:spPr/>
        <p:txBody>
          <a:bodyPr/>
          <a:lstStyle/>
          <a:p>
            <a:endParaRPr lang="ko-KR" altLang="en-US"/>
          </a:p>
        </p:txBody>
      </p:sp>
      <p:pic>
        <p:nvPicPr>
          <p:cNvPr id="6" name="그림 5" descr="박경리.jpg"/>
          <p:cNvPicPr>
            <a:picLocks noChangeAspect="1"/>
          </p:cNvPicPr>
          <p:nvPr/>
        </p:nvPicPr>
        <p:blipFill>
          <a:blip r:embed="rId2" cstate="print"/>
          <a:stretch>
            <a:fillRect/>
          </a:stretch>
        </p:blipFill>
        <p:spPr>
          <a:xfrm>
            <a:off x="775252" y="591817"/>
            <a:ext cx="4120189" cy="3145296"/>
          </a:xfrm>
          <a:prstGeom prst="rect">
            <a:avLst/>
          </a:prstGeom>
        </p:spPr>
      </p:pic>
      <p:pic>
        <p:nvPicPr>
          <p:cNvPr id="7" name="그림 6" descr="리조트2.jpg"/>
          <p:cNvPicPr>
            <a:picLocks noChangeAspect="1"/>
          </p:cNvPicPr>
          <p:nvPr/>
        </p:nvPicPr>
        <p:blipFill>
          <a:blip r:embed="rId3" cstate="print"/>
          <a:stretch>
            <a:fillRect/>
          </a:stretch>
        </p:blipFill>
        <p:spPr>
          <a:xfrm>
            <a:off x="7466215" y="0"/>
            <a:ext cx="3600733" cy="685800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번호 개체 틀 1"/>
          <p:cNvSpPr>
            <a:spLocks noGrp="1"/>
          </p:cNvSpPr>
          <p:nvPr>
            <p:ph type="sldNum" sz="quarter" idx="12"/>
          </p:nvPr>
        </p:nvSpPr>
        <p:spPr/>
        <p:txBody>
          <a:bodyPr/>
          <a:lstStyle/>
          <a:p>
            <a:fld id="{ADEB06D7-5738-48E0-91BA-EBA8C2F0FAB4}" type="slidenum">
              <a:rPr lang="ko-KR" altLang="en-US" smtClean="0"/>
              <a:pPr/>
              <a:t>32</a:t>
            </a:fld>
            <a:endParaRPr lang="ko-KR" altLang="en-US" dirty="0"/>
          </a:p>
        </p:txBody>
      </p:sp>
      <p:sp>
        <p:nvSpPr>
          <p:cNvPr id="4" name="텍스트 개체 틀 3"/>
          <p:cNvSpPr>
            <a:spLocks noGrp="1"/>
          </p:cNvSpPr>
          <p:nvPr>
            <p:ph type="body" sz="quarter" idx="13"/>
          </p:nvPr>
        </p:nvSpPr>
        <p:spPr>
          <a:xfrm>
            <a:off x="692638" y="307975"/>
            <a:ext cx="10812007" cy="2117983"/>
          </a:xfrm>
        </p:spPr>
        <p:txBody>
          <a:bodyPr/>
          <a:lstStyle/>
          <a:p>
            <a:endParaRPr lang="en-US" altLang="ko-KR" sz="2800" dirty="0" smtClean="0">
              <a:solidFill>
                <a:schemeClr val="accent5"/>
              </a:solidFill>
            </a:endParaRPr>
          </a:p>
          <a:p>
            <a:r>
              <a:rPr lang="ko-KR" altLang="en-US" sz="3200" dirty="0" smtClean="0">
                <a:solidFill>
                  <a:srgbClr val="FF0000"/>
                </a:solidFill>
                <a:latin typeface="+mn-ea"/>
                <a:ea typeface="+mn-ea"/>
              </a:rPr>
              <a:t>노인학대예방 </a:t>
            </a:r>
            <a:endParaRPr lang="en-US" altLang="ko-KR" sz="3200" dirty="0" smtClean="0">
              <a:solidFill>
                <a:srgbClr val="FF0000"/>
              </a:solidFill>
              <a:latin typeface="+mn-ea"/>
              <a:ea typeface="+mn-ea"/>
            </a:endParaRPr>
          </a:p>
          <a:p>
            <a:r>
              <a:rPr lang="en-US" altLang="ko-KR" sz="2000" b="0" dirty="0" smtClean="0">
                <a:latin typeface="HY견고딕" pitchFamily="18" charset="-127"/>
                <a:ea typeface="HY견고딕" pitchFamily="18" charset="-127"/>
              </a:rPr>
              <a:t> (</a:t>
            </a:r>
            <a:r>
              <a:rPr lang="ko-KR" altLang="en-US" sz="2000" b="0" dirty="0" smtClean="0">
                <a:latin typeface="HY견고딕" pitchFamily="18" charset="-127"/>
                <a:ea typeface="HY견고딕" pitchFamily="18" charset="-127"/>
              </a:rPr>
              <a:t>시설 종사자의 역할</a:t>
            </a:r>
            <a:r>
              <a:rPr lang="en-US" altLang="ko-KR" sz="2000" b="0" dirty="0" smtClean="0">
                <a:latin typeface="HY견고딕" pitchFamily="18" charset="-127"/>
                <a:ea typeface="HY견고딕" pitchFamily="18" charset="-127"/>
              </a:rPr>
              <a:t>)</a:t>
            </a:r>
          </a:p>
          <a:p>
            <a:endParaRPr lang="en-US" altLang="ko-KR" sz="2000" b="0" dirty="0" smtClean="0">
              <a:latin typeface="HY견고딕" pitchFamily="18" charset="-127"/>
              <a:ea typeface="HY견고딕" pitchFamily="18" charset="-127"/>
            </a:endParaRPr>
          </a:p>
          <a:p>
            <a:r>
              <a:rPr lang="en-US" altLang="ko-KR" sz="2000" b="0" dirty="0" smtClean="0">
                <a:latin typeface="HY견고딕" pitchFamily="18" charset="-127"/>
                <a:ea typeface="HY견고딕" pitchFamily="18" charset="-127"/>
              </a:rPr>
              <a:t>    </a:t>
            </a:r>
          </a:p>
        </p:txBody>
      </p:sp>
      <p:sp>
        <p:nvSpPr>
          <p:cNvPr id="6" name="직사각형 5"/>
          <p:cNvSpPr/>
          <p:nvPr/>
        </p:nvSpPr>
        <p:spPr>
          <a:xfrm>
            <a:off x="1035697" y="494523"/>
            <a:ext cx="10478278" cy="1877437"/>
          </a:xfrm>
          <a:prstGeom prst="rect">
            <a:avLst/>
          </a:prstGeom>
        </p:spPr>
        <p:txBody>
          <a:bodyPr wrap="square">
            <a:spAutoFit/>
          </a:bodyPr>
          <a:lstStyle/>
          <a:p>
            <a:endParaRPr lang="en-US" altLang="ko-KR" dirty="0" smtClean="0"/>
          </a:p>
          <a:p>
            <a:endParaRPr lang="en-US" altLang="ko-KR" sz="2000" dirty="0" smtClean="0">
              <a:solidFill>
                <a:srgbClr val="C00000"/>
              </a:solidFill>
              <a:latin typeface="HY견고딕" pitchFamily="18" charset="-127"/>
              <a:ea typeface="HY견고딕" pitchFamily="18" charset="-127"/>
            </a:endParaRPr>
          </a:p>
          <a:p>
            <a:endParaRPr lang="en-US" altLang="ko-KR" sz="2000" dirty="0" smtClean="0">
              <a:solidFill>
                <a:srgbClr val="C00000"/>
              </a:solidFill>
              <a:latin typeface="HY견고딕" pitchFamily="18" charset="-127"/>
              <a:ea typeface="HY견고딕" pitchFamily="18" charset="-127"/>
            </a:endParaRPr>
          </a:p>
          <a:p>
            <a:endParaRPr lang="en-US" altLang="ko-KR" sz="2000" dirty="0" smtClean="0">
              <a:solidFill>
                <a:srgbClr val="C00000"/>
              </a:solidFill>
              <a:latin typeface="HY견고딕" pitchFamily="18" charset="-127"/>
              <a:ea typeface="HY견고딕" pitchFamily="18" charset="-127"/>
            </a:endParaRPr>
          </a:p>
          <a:p>
            <a:endParaRPr lang="en-US" altLang="ko-KR" sz="2000" dirty="0" smtClean="0">
              <a:solidFill>
                <a:srgbClr val="C00000"/>
              </a:solidFill>
              <a:latin typeface="HY견고딕" pitchFamily="18" charset="-127"/>
              <a:ea typeface="HY견고딕" pitchFamily="18" charset="-127"/>
            </a:endParaRPr>
          </a:p>
          <a:p>
            <a:endParaRPr lang="ko-KR" altLang="en-US" dirty="0" smtClean="0"/>
          </a:p>
        </p:txBody>
      </p:sp>
      <p:sp>
        <p:nvSpPr>
          <p:cNvPr id="9" name="TextBox 8"/>
          <p:cNvSpPr txBox="1"/>
          <p:nvPr/>
        </p:nvSpPr>
        <p:spPr>
          <a:xfrm>
            <a:off x="5840962" y="3138150"/>
            <a:ext cx="6139544" cy="454292"/>
          </a:xfrm>
          <a:prstGeom prst="rect">
            <a:avLst/>
          </a:prstGeom>
          <a:noFill/>
        </p:spPr>
        <p:txBody>
          <a:bodyPr wrap="square" rtlCol="0">
            <a:spAutoFit/>
          </a:bodyPr>
          <a:lstStyle/>
          <a:p>
            <a:pPr>
              <a:lnSpc>
                <a:spcPct val="150000"/>
              </a:lnSpc>
            </a:pPr>
            <a:r>
              <a:rPr lang="ko-KR" altLang="en-US" dirty="0" smtClean="0"/>
              <a:t>  </a:t>
            </a:r>
          </a:p>
        </p:txBody>
      </p:sp>
      <p:sp>
        <p:nvSpPr>
          <p:cNvPr id="7" name="직사각형 6"/>
          <p:cNvSpPr/>
          <p:nvPr/>
        </p:nvSpPr>
        <p:spPr>
          <a:xfrm>
            <a:off x="1461796" y="2045952"/>
            <a:ext cx="9277739" cy="3693319"/>
          </a:xfrm>
          <a:prstGeom prst="rect">
            <a:avLst/>
          </a:prstGeom>
        </p:spPr>
        <p:txBody>
          <a:bodyPr wrap="square">
            <a:spAutoFit/>
          </a:bodyPr>
          <a:lstStyle/>
          <a:p>
            <a:pPr>
              <a:buFont typeface="Wingdings" pitchFamily="2" charset="2"/>
              <a:buChar char="§"/>
            </a:pPr>
            <a:r>
              <a:rPr lang="ko-KR" altLang="en-US" dirty="0" smtClean="0"/>
              <a:t> 동료에 의한 노인학대행위를  목격하였을 경우</a:t>
            </a:r>
            <a:r>
              <a:rPr lang="en-US" altLang="ko-KR" dirty="0" smtClean="0"/>
              <a:t>, </a:t>
            </a:r>
            <a:r>
              <a:rPr lang="ko-KR" altLang="en-US" dirty="0" smtClean="0"/>
              <a:t>해당 시설과 노인보호전문기관 또는</a:t>
            </a:r>
            <a:endParaRPr lang="en-US" altLang="ko-KR" dirty="0" smtClean="0"/>
          </a:p>
          <a:p>
            <a:r>
              <a:rPr lang="ko-KR" altLang="en-US" dirty="0" smtClean="0"/>
              <a:t> </a:t>
            </a:r>
            <a:r>
              <a:rPr lang="en-US" altLang="ko-KR" dirty="0" smtClean="0"/>
              <a:t> </a:t>
            </a:r>
            <a:r>
              <a:rPr lang="ko-KR" altLang="en-US" dirty="0" smtClean="0"/>
              <a:t>수사기관에 신속히 신고하고 제반 법률규정이나 윤리기준에 따라 조치 </a:t>
            </a:r>
            <a:r>
              <a:rPr lang="en-US" altLang="ko-KR" dirty="0" smtClean="0"/>
              <a:t>(</a:t>
            </a:r>
            <a:r>
              <a:rPr lang="ko-KR" altLang="en-US" dirty="0" smtClean="0"/>
              <a:t>증거물 확보</a:t>
            </a:r>
            <a:r>
              <a:rPr lang="en-US" altLang="ko-KR" dirty="0" smtClean="0"/>
              <a:t>) </a:t>
            </a:r>
          </a:p>
          <a:p>
            <a:endParaRPr lang="en-US" altLang="ko-KR" dirty="0" smtClean="0"/>
          </a:p>
          <a:p>
            <a:pPr>
              <a:buFont typeface="Wingdings" pitchFamily="2" charset="2"/>
              <a:buChar char="§"/>
            </a:pPr>
            <a:r>
              <a:rPr lang="ko-KR" altLang="en-US" dirty="0" smtClean="0"/>
              <a:t> 노인들간의 집단 따돌림이나 학대행위를 예방하고 해결하기 </a:t>
            </a:r>
            <a:endParaRPr lang="en-US" altLang="ko-KR" dirty="0" smtClean="0"/>
          </a:p>
          <a:p>
            <a:endParaRPr lang="en-US" altLang="ko-KR" dirty="0" smtClean="0"/>
          </a:p>
          <a:p>
            <a:pPr>
              <a:buFont typeface="Wingdings" pitchFamily="2" charset="2"/>
              <a:buChar char="§"/>
            </a:pPr>
            <a:r>
              <a:rPr lang="ko-KR" altLang="en-US" dirty="0" smtClean="0"/>
              <a:t> 어떤 이유로도 노인을 언어적으로 협박</a:t>
            </a:r>
            <a:r>
              <a:rPr lang="en-US" altLang="ko-KR" dirty="0" smtClean="0"/>
              <a:t>, </a:t>
            </a:r>
            <a:r>
              <a:rPr lang="ko-KR" altLang="en-US" dirty="0" smtClean="0"/>
              <a:t>무시하거나 조롱 또는 욕설하여서는 안되며 </a:t>
            </a:r>
            <a:endParaRPr lang="en-US" altLang="ko-KR" dirty="0" smtClean="0"/>
          </a:p>
          <a:p>
            <a:r>
              <a:rPr lang="en-US" altLang="ko-KR" dirty="0" smtClean="0"/>
              <a:t>  </a:t>
            </a:r>
            <a:r>
              <a:rPr lang="ko-KR" altLang="en-US" dirty="0" smtClean="0"/>
              <a:t>항상 존대어를 사용 </a:t>
            </a:r>
            <a:endParaRPr lang="en-US" altLang="ko-KR" dirty="0" smtClean="0"/>
          </a:p>
          <a:p>
            <a:endParaRPr lang="en-US" altLang="ko-KR" dirty="0" smtClean="0"/>
          </a:p>
          <a:p>
            <a:pPr>
              <a:buFont typeface="Wingdings" pitchFamily="2" charset="2"/>
              <a:buChar char="§"/>
            </a:pPr>
            <a:r>
              <a:rPr lang="ko-KR" altLang="en-US" dirty="0" smtClean="0"/>
              <a:t> 노인이 수치심을 느끼거나 자존심을 상하게 하는 말하지 않기 </a:t>
            </a:r>
            <a:endParaRPr lang="en-US" altLang="ko-KR" dirty="0" smtClean="0"/>
          </a:p>
          <a:p>
            <a:endParaRPr lang="en-US" altLang="ko-KR" dirty="0" smtClean="0"/>
          </a:p>
          <a:p>
            <a:pPr>
              <a:buFont typeface="Wingdings" pitchFamily="2" charset="2"/>
              <a:buChar char="§"/>
            </a:pPr>
            <a:r>
              <a:rPr lang="ko-KR" altLang="en-US" dirty="0" smtClean="0"/>
              <a:t> 목욕이나 기저귀 교체 시 노인이 성적 수치심을 느끼지 않게 노력 </a:t>
            </a:r>
            <a:endParaRPr lang="en-US" altLang="ko-KR" dirty="0" smtClean="0"/>
          </a:p>
          <a:p>
            <a:endParaRPr lang="en-US" altLang="ko-KR" dirty="0" smtClean="0"/>
          </a:p>
          <a:p>
            <a:pPr>
              <a:buFont typeface="Wingdings" pitchFamily="2" charset="2"/>
              <a:buChar char="§"/>
            </a:pPr>
            <a:r>
              <a:rPr lang="ko-KR" altLang="en-US" dirty="0" smtClean="0"/>
              <a:t> 노인의 잔존능력을 유지시키기 위한 최선의 서비스를 제공</a:t>
            </a:r>
            <a:endParaRPr lang="ko-KR" alt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3"/>
          </p:nvPr>
        </p:nvSpPr>
        <p:spPr/>
        <p:txBody>
          <a:bodyPr/>
          <a:lstStyle/>
          <a:p>
            <a:endParaRPr lang="ko-KR" altLang="en-US"/>
          </a:p>
        </p:txBody>
      </p:sp>
      <p:sp>
        <p:nvSpPr>
          <p:cNvPr id="6" name="직사각형 5"/>
          <p:cNvSpPr/>
          <p:nvPr/>
        </p:nvSpPr>
        <p:spPr>
          <a:xfrm>
            <a:off x="944217" y="620839"/>
            <a:ext cx="10565295" cy="5909310"/>
          </a:xfrm>
          <a:prstGeom prst="rect">
            <a:avLst/>
          </a:prstGeom>
        </p:spPr>
        <p:txBody>
          <a:bodyPr wrap="square">
            <a:spAutoFit/>
          </a:bodyPr>
          <a:lstStyle/>
          <a:p>
            <a:pPr fontAlgn="base"/>
            <a:r>
              <a:rPr lang="ko-KR" altLang="en-US" b="1" dirty="0" smtClean="0"/>
              <a:t>노인학대에 대한 예방</a:t>
            </a:r>
            <a:endParaRPr lang="en-US" altLang="ko-KR" b="1" dirty="0" smtClean="0"/>
          </a:p>
          <a:p>
            <a:pPr fontAlgn="base"/>
            <a:endParaRPr lang="ko-KR" altLang="en-US" dirty="0" smtClean="0"/>
          </a:p>
          <a:p>
            <a:pPr fontAlgn="base">
              <a:lnSpc>
                <a:spcPct val="150000"/>
              </a:lnSpc>
            </a:pPr>
            <a:r>
              <a:rPr lang="ko-KR" altLang="en-US" b="1" dirty="0" smtClean="0"/>
              <a:t>○ 시설종사자의 역할</a:t>
            </a:r>
            <a:endParaRPr lang="en-US" altLang="ko-KR" b="1" dirty="0" smtClean="0"/>
          </a:p>
          <a:p>
            <a:pPr fontAlgn="base">
              <a:lnSpc>
                <a:spcPct val="150000"/>
              </a:lnSpc>
            </a:pPr>
            <a:endParaRPr lang="ko-KR" altLang="en-US" dirty="0" smtClean="0"/>
          </a:p>
          <a:p>
            <a:pPr fontAlgn="base">
              <a:lnSpc>
                <a:spcPct val="200000"/>
              </a:lnSpc>
            </a:pPr>
            <a:r>
              <a:rPr lang="en-US" altLang="ko-KR" dirty="0" smtClean="0"/>
              <a:t>1) </a:t>
            </a:r>
            <a:r>
              <a:rPr lang="ko-KR" altLang="en-US" dirty="0" smtClean="0"/>
              <a:t>서비스를 제공하는 과정에서 노인의 신체적</a:t>
            </a:r>
            <a:r>
              <a:rPr lang="en-US" altLang="ko-KR" dirty="0" smtClean="0"/>
              <a:t>, </a:t>
            </a:r>
            <a:r>
              <a:rPr lang="ko-KR" altLang="en-US" dirty="0" smtClean="0"/>
              <a:t>심리적 건강 상태를 주의 깊게 살핀다</a:t>
            </a:r>
            <a:r>
              <a:rPr lang="en-US" altLang="ko-KR" dirty="0" smtClean="0"/>
              <a:t>.</a:t>
            </a:r>
            <a:endParaRPr lang="ko-KR" altLang="en-US" dirty="0" smtClean="0"/>
          </a:p>
          <a:p>
            <a:pPr fontAlgn="base">
              <a:lnSpc>
                <a:spcPct val="200000"/>
              </a:lnSpc>
            </a:pPr>
            <a:r>
              <a:rPr lang="en-US" altLang="ko-KR" dirty="0" smtClean="0"/>
              <a:t>2) </a:t>
            </a:r>
            <a:r>
              <a:rPr lang="ko-KR" altLang="en-US" dirty="0" smtClean="0"/>
              <a:t>노인들 간의 집단 따돌림이나 학대 행위를 예방하고 해결한다</a:t>
            </a:r>
            <a:r>
              <a:rPr lang="en-US" altLang="ko-KR" dirty="0" smtClean="0"/>
              <a:t>.</a:t>
            </a:r>
            <a:endParaRPr lang="ko-KR" altLang="en-US" dirty="0" smtClean="0"/>
          </a:p>
          <a:p>
            <a:pPr fontAlgn="base">
              <a:lnSpc>
                <a:spcPct val="200000"/>
              </a:lnSpc>
            </a:pPr>
            <a:r>
              <a:rPr lang="en-US" altLang="ko-KR" dirty="0" smtClean="0"/>
              <a:t>3) </a:t>
            </a:r>
            <a:r>
              <a:rPr lang="ko-KR" altLang="en-US" dirty="0" smtClean="0"/>
              <a:t>치료나 요양의 목적 이외에 노인의 뜻에 반하는 노동행위를 강요해서는 안 된다</a:t>
            </a:r>
            <a:r>
              <a:rPr lang="en-US" altLang="ko-KR" dirty="0" smtClean="0"/>
              <a:t>.</a:t>
            </a:r>
            <a:endParaRPr lang="ko-KR" altLang="en-US" dirty="0" smtClean="0"/>
          </a:p>
          <a:p>
            <a:pPr fontAlgn="base">
              <a:lnSpc>
                <a:spcPct val="200000"/>
              </a:lnSpc>
            </a:pPr>
            <a:r>
              <a:rPr lang="en-US" altLang="ko-KR" dirty="0" smtClean="0"/>
              <a:t>4) </a:t>
            </a:r>
            <a:r>
              <a:rPr lang="ko-KR" altLang="en-US" dirty="0" smtClean="0"/>
              <a:t>종사자는 어떠한 이유로도 어르신을 언어적으로 협박</a:t>
            </a:r>
            <a:r>
              <a:rPr lang="en-US" altLang="ko-KR" dirty="0" smtClean="0"/>
              <a:t>, </a:t>
            </a:r>
            <a:r>
              <a:rPr lang="ko-KR" altLang="en-US" dirty="0" smtClean="0"/>
              <a:t>무시하거나 조롱 또는 욕설을 하여</a:t>
            </a:r>
          </a:p>
          <a:p>
            <a:pPr fontAlgn="base">
              <a:lnSpc>
                <a:spcPct val="200000"/>
              </a:lnSpc>
            </a:pPr>
            <a:r>
              <a:rPr lang="ko-KR" altLang="en-US" dirty="0" smtClean="0"/>
              <a:t>서는 안 되며</a:t>
            </a:r>
            <a:r>
              <a:rPr lang="en-US" altLang="ko-KR" dirty="0" smtClean="0"/>
              <a:t>, </a:t>
            </a:r>
            <a:r>
              <a:rPr lang="ko-KR" altLang="en-US" dirty="0" smtClean="0"/>
              <a:t>항상 존칭어를 사용한다</a:t>
            </a:r>
            <a:r>
              <a:rPr lang="en-US" altLang="ko-KR" dirty="0" smtClean="0"/>
              <a:t>.</a:t>
            </a:r>
            <a:endParaRPr lang="ko-KR" altLang="en-US" dirty="0" smtClean="0"/>
          </a:p>
          <a:p>
            <a:pPr fontAlgn="base">
              <a:lnSpc>
                <a:spcPct val="200000"/>
              </a:lnSpc>
            </a:pPr>
            <a:r>
              <a:rPr lang="en-US" altLang="ko-KR" dirty="0" smtClean="0"/>
              <a:t>5) </a:t>
            </a:r>
            <a:r>
              <a:rPr lang="ko-KR" altLang="en-US" dirty="0" smtClean="0"/>
              <a:t>종사자는 어르신이 수치심을 느끼거나 자존심을 상하게 하는 말을 해서는 안 된다</a:t>
            </a:r>
            <a:r>
              <a:rPr lang="en-US" altLang="ko-KR" dirty="0" smtClean="0"/>
              <a:t>.</a:t>
            </a:r>
            <a:endParaRPr lang="ko-KR" altLang="en-US" dirty="0" smtClean="0"/>
          </a:p>
          <a:p>
            <a:pPr fontAlgn="base">
              <a:lnSpc>
                <a:spcPct val="200000"/>
              </a:lnSpc>
            </a:pPr>
            <a:r>
              <a:rPr lang="en-US" altLang="ko-KR" dirty="0" smtClean="0"/>
              <a:t>6) </a:t>
            </a:r>
            <a:r>
              <a:rPr lang="ko-KR" altLang="en-US" dirty="0" smtClean="0"/>
              <a:t>종사자는 목욕이나 기저귀 </a:t>
            </a:r>
            <a:r>
              <a:rPr lang="ko-KR" altLang="en-US" dirty="0" err="1" smtClean="0"/>
              <a:t>교체시</a:t>
            </a:r>
            <a:r>
              <a:rPr lang="ko-KR" altLang="en-US" dirty="0" smtClean="0"/>
              <a:t> 어르신이 성적 수치심을 느끼지 않도록 노력해야 한다</a:t>
            </a:r>
            <a:r>
              <a:rPr lang="en-US" altLang="ko-KR" dirty="0" smtClean="0"/>
              <a:t>.</a:t>
            </a:r>
            <a:endParaRPr lang="ko-KR" altLang="en-US" dirty="0" smtClean="0"/>
          </a:p>
          <a:p>
            <a:pPr fontAlgn="base">
              <a:lnSpc>
                <a:spcPct val="200000"/>
              </a:lnSpc>
            </a:pPr>
            <a:r>
              <a:rPr lang="en-US" altLang="ko-KR" dirty="0" smtClean="0"/>
              <a:t>7) </a:t>
            </a:r>
            <a:r>
              <a:rPr lang="ko-KR" altLang="en-US" dirty="0" smtClean="0"/>
              <a:t>노인의 잔존능력을 유지시키기 위한 최선의 서비스를 제공해야 한다</a:t>
            </a:r>
            <a:r>
              <a:rPr lang="en-US" altLang="ko-KR" dirty="0" smtClean="0"/>
              <a:t>.</a:t>
            </a:r>
            <a:endParaRPr lang="ko-KR" altLang="en-US" dirty="0"/>
          </a:p>
        </p:txBody>
      </p:sp>
      <p:sp>
        <p:nvSpPr>
          <p:cNvPr id="7" name="오른쪽 화살표 6"/>
          <p:cNvSpPr/>
          <p:nvPr/>
        </p:nvSpPr>
        <p:spPr>
          <a:xfrm>
            <a:off x="4293704" y="2454965"/>
            <a:ext cx="5416826" cy="894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오른쪽 화살표 7"/>
          <p:cNvSpPr/>
          <p:nvPr/>
        </p:nvSpPr>
        <p:spPr>
          <a:xfrm>
            <a:off x="2524539" y="3021496"/>
            <a:ext cx="5178287" cy="695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rgbClr val="FF0000"/>
              </a:solidFill>
            </a:endParaRPr>
          </a:p>
        </p:txBody>
      </p:sp>
      <p:sp>
        <p:nvSpPr>
          <p:cNvPr id="9" name="오른쪽 화살표 8"/>
          <p:cNvSpPr/>
          <p:nvPr/>
        </p:nvSpPr>
        <p:spPr>
          <a:xfrm>
            <a:off x="4124739" y="4138655"/>
            <a:ext cx="6281531"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오른쪽 화살표 9"/>
          <p:cNvSpPr/>
          <p:nvPr/>
        </p:nvSpPr>
        <p:spPr>
          <a:xfrm>
            <a:off x="3289852" y="5297557"/>
            <a:ext cx="6589644" cy="695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오른쪽 화살표 10"/>
          <p:cNvSpPr/>
          <p:nvPr/>
        </p:nvSpPr>
        <p:spPr>
          <a:xfrm>
            <a:off x="2216426" y="5818368"/>
            <a:ext cx="2723322"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오른쪽 화살표 11"/>
          <p:cNvSpPr/>
          <p:nvPr/>
        </p:nvSpPr>
        <p:spPr>
          <a:xfrm>
            <a:off x="2067339" y="6400800"/>
            <a:ext cx="173934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3"/>
          </p:nvPr>
        </p:nvSpPr>
        <p:spPr>
          <a:xfrm>
            <a:off x="481544" y="903319"/>
            <a:ext cx="6078684" cy="229387"/>
          </a:xfrm>
        </p:spPr>
        <p:txBody>
          <a:bodyPr/>
          <a:lstStyle/>
          <a:p>
            <a:pPr fontAlgn="base" latinLnBrk="0"/>
            <a:r>
              <a:rPr lang="ko-KR" altLang="en-US" sz="3200" dirty="0" smtClean="0"/>
              <a:t>노인학대 </a:t>
            </a:r>
            <a:r>
              <a:rPr lang="en-US" altLang="ko-KR" sz="3200" dirty="0" smtClean="0"/>
              <a:t>7</a:t>
            </a:r>
            <a:r>
              <a:rPr lang="ko-KR" altLang="en-US" sz="3200" dirty="0" smtClean="0"/>
              <a:t>대 예방 수칙</a:t>
            </a:r>
          </a:p>
          <a:p>
            <a:pPr fontAlgn="base" latinLnBrk="0">
              <a:lnSpc>
                <a:spcPct val="150000"/>
              </a:lnSpc>
            </a:pPr>
            <a:r>
              <a:rPr lang="en-US" altLang="ko-KR" sz="1800" dirty="0" smtClean="0"/>
              <a:t>     </a:t>
            </a:r>
          </a:p>
          <a:p>
            <a:pPr fontAlgn="base" latinLnBrk="0">
              <a:lnSpc>
                <a:spcPct val="150000"/>
              </a:lnSpc>
            </a:pPr>
            <a:r>
              <a:rPr lang="en-US" altLang="ko-KR" sz="1800" dirty="0" smtClean="0"/>
              <a:t>      - </a:t>
            </a:r>
            <a:r>
              <a:rPr lang="ko-KR" altLang="en-US" sz="1800" dirty="0" smtClean="0"/>
              <a:t>누구도 노인을 학대할 수 없음을 확실히 압니다</a:t>
            </a:r>
            <a:r>
              <a:rPr lang="en-US" altLang="ko-KR" sz="1800" dirty="0" smtClean="0"/>
              <a:t>.</a:t>
            </a:r>
            <a:endParaRPr lang="ko-KR" altLang="en-US" sz="1800" dirty="0" smtClean="0"/>
          </a:p>
          <a:p>
            <a:pPr fontAlgn="base" latinLnBrk="0">
              <a:lnSpc>
                <a:spcPct val="150000"/>
              </a:lnSpc>
            </a:pPr>
            <a:r>
              <a:rPr lang="en-US" altLang="ko-KR" sz="1800" dirty="0" smtClean="0"/>
              <a:t>      - </a:t>
            </a:r>
            <a:r>
              <a:rPr lang="ko-KR" altLang="en-US" sz="1800" dirty="0" smtClean="0"/>
              <a:t>가능한 건강을 유지하도록 최선을 다합니다</a:t>
            </a:r>
            <a:r>
              <a:rPr lang="en-US" altLang="ko-KR" sz="1800" dirty="0" smtClean="0"/>
              <a:t>.</a:t>
            </a:r>
            <a:endParaRPr lang="ko-KR" altLang="en-US" sz="1800" dirty="0" smtClean="0"/>
          </a:p>
          <a:p>
            <a:pPr fontAlgn="base" latinLnBrk="0">
              <a:lnSpc>
                <a:spcPct val="150000"/>
              </a:lnSpc>
            </a:pPr>
            <a:r>
              <a:rPr lang="en-US" altLang="ko-KR" sz="1800" dirty="0" smtClean="0"/>
              <a:t>      - </a:t>
            </a:r>
            <a:r>
              <a:rPr lang="ko-KR" altLang="en-US" sz="1800" dirty="0" smtClean="0"/>
              <a:t>자기소유의 재산을 스스로 관리합니다</a:t>
            </a:r>
            <a:r>
              <a:rPr lang="en-US" altLang="ko-KR" sz="1800" dirty="0" smtClean="0"/>
              <a:t>.</a:t>
            </a:r>
            <a:endParaRPr lang="ko-KR" altLang="en-US" sz="1800" dirty="0" smtClean="0"/>
          </a:p>
          <a:p>
            <a:pPr fontAlgn="base" latinLnBrk="0">
              <a:lnSpc>
                <a:spcPct val="150000"/>
              </a:lnSpc>
            </a:pPr>
            <a:r>
              <a:rPr lang="en-US" altLang="ko-KR" sz="1800" dirty="0" smtClean="0"/>
              <a:t>      - </a:t>
            </a:r>
            <a:r>
              <a:rPr lang="ko-KR" altLang="en-US" sz="1800" dirty="0" smtClean="0"/>
              <a:t>여가 및 사회활동을 지속합니다</a:t>
            </a:r>
            <a:r>
              <a:rPr lang="en-US" altLang="ko-KR" sz="1800" dirty="0" smtClean="0"/>
              <a:t>.</a:t>
            </a:r>
            <a:endParaRPr lang="ko-KR" altLang="en-US" sz="1800" dirty="0" smtClean="0"/>
          </a:p>
          <a:p>
            <a:pPr fontAlgn="base" latinLnBrk="0">
              <a:lnSpc>
                <a:spcPct val="150000"/>
              </a:lnSpc>
            </a:pPr>
            <a:r>
              <a:rPr lang="en-US" altLang="ko-KR" sz="1800" dirty="0" smtClean="0"/>
              <a:t>      - </a:t>
            </a:r>
            <a:r>
              <a:rPr lang="ko-KR" altLang="en-US" sz="1800" dirty="0" smtClean="0"/>
              <a:t>변화하는 사회를 이해하려고 노력합니다</a:t>
            </a:r>
            <a:r>
              <a:rPr lang="en-US" altLang="ko-KR" sz="1800" dirty="0" smtClean="0"/>
              <a:t>.</a:t>
            </a:r>
            <a:endParaRPr lang="ko-KR" altLang="en-US" sz="1800" dirty="0" smtClean="0"/>
          </a:p>
          <a:p>
            <a:pPr fontAlgn="base" latinLnBrk="0">
              <a:lnSpc>
                <a:spcPct val="150000"/>
              </a:lnSpc>
            </a:pPr>
            <a:r>
              <a:rPr lang="en-US" altLang="ko-KR" sz="1800" dirty="0" smtClean="0"/>
              <a:t>      - </a:t>
            </a:r>
            <a:r>
              <a:rPr lang="ko-KR" altLang="en-US" sz="1800" dirty="0" smtClean="0"/>
              <a:t>가족에게 사랑한다는 표현을 자주 합니다</a:t>
            </a:r>
            <a:r>
              <a:rPr lang="en-US" altLang="ko-KR" sz="1800" dirty="0" smtClean="0"/>
              <a:t>.</a:t>
            </a:r>
            <a:endParaRPr lang="ko-KR" altLang="en-US" sz="1800" dirty="0" smtClean="0"/>
          </a:p>
          <a:p>
            <a:pPr fontAlgn="base" latinLnBrk="0">
              <a:lnSpc>
                <a:spcPct val="150000"/>
              </a:lnSpc>
            </a:pPr>
            <a:r>
              <a:rPr lang="en-US" altLang="ko-KR" sz="1800" dirty="0" smtClean="0"/>
              <a:t>      - </a:t>
            </a:r>
            <a:r>
              <a:rPr lang="ko-KR" altLang="en-US" sz="1800" dirty="0" smtClean="0"/>
              <a:t>어떤 상황에서도 자신을 사랑합니다</a:t>
            </a:r>
            <a:r>
              <a:rPr lang="en-US" altLang="ko-KR" sz="1800" dirty="0" smtClean="0"/>
              <a:t>.</a:t>
            </a:r>
            <a:endParaRPr lang="ko-KR" altLang="en-US" sz="1800" dirty="0" smtClean="0"/>
          </a:p>
          <a:p>
            <a:endParaRPr lang="ko-KR" altLang="en-US" dirty="0"/>
          </a:p>
        </p:txBody>
      </p:sp>
      <p:sp>
        <p:nvSpPr>
          <p:cNvPr id="1026" name="Rectangle 2"/>
          <p:cNvSpPr>
            <a:spLocks noChangeArrowheads="1"/>
          </p:cNvSpPr>
          <p:nvPr/>
        </p:nvSpPr>
        <p:spPr bwMode="auto">
          <a:xfrm>
            <a:off x="0" y="0"/>
            <a:ext cx="263214" cy="24622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1" lang="en-US" altLang="ko-KR" sz="1000" b="0" i="0" u="none" strike="noStrike" cap="none" normalizeH="0" baseline="0" dirty="0" smtClean="0">
                <a:ln>
                  <a:noFill/>
                </a:ln>
                <a:solidFill>
                  <a:srgbClr val="000000"/>
                </a:solidFill>
                <a:effectLst/>
                <a:latin typeface="Arial"/>
                <a:ea typeface="굴림" pitchFamily="50" charset="-127"/>
                <a:cs typeface="굴림" pitchFamily="50" charset="-127"/>
              </a:rPr>
              <a:t> </a:t>
            </a:r>
            <a:r>
              <a:rPr kumimoji="1" lang="en-US" altLang="ko-KR" sz="1000" b="0" i="0" u="none" strike="noStrike" cap="none" normalizeH="0" baseline="0" dirty="0" smtClean="0">
                <a:ln>
                  <a:noFill/>
                </a:ln>
                <a:solidFill>
                  <a:srgbClr val="000000"/>
                </a:solidFill>
                <a:effectLst/>
                <a:latin typeface="굴림" pitchFamily="50" charset="-127"/>
                <a:ea typeface="굴림" pitchFamily="50" charset="-127"/>
                <a:cs typeface="굴림" pitchFamily="50" charset="-127"/>
              </a:rPr>
              <a:t> </a:t>
            </a:r>
            <a:endParaRPr kumimoji="1" lang="en-US" altLang="ko-KR" sz="1800" b="0" i="0" u="none" strike="noStrike" cap="none" normalizeH="0" baseline="0" dirty="0" smtClean="0">
              <a:ln>
                <a:noFill/>
              </a:ln>
              <a:solidFill>
                <a:schemeClr val="tx1"/>
              </a:solidFill>
              <a:effectLst/>
              <a:latin typeface="굴림" pitchFamily="50" charset="-127"/>
              <a:ea typeface="굴림" pitchFamily="50" charset="-127"/>
              <a:cs typeface="굴림" pitchFamily="50" charset="-127"/>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번호 개체 틀 1"/>
          <p:cNvSpPr>
            <a:spLocks noGrp="1"/>
          </p:cNvSpPr>
          <p:nvPr>
            <p:ph type="sldNum" sz="quarter" idx="12"/>
          </p:nvPr>
        </p:nvSpPr>
        <p:spPr/>
        <p:txBody>
          <a:bodyPr/>
          <a:lstStyle/>
          <a:p>
            <a:fld id="{ADEB06D7-5738-48E0-91BA-EBA8C2F0FAB4}" type="slidenum">
              <a:rPr lang="ko-KR" altLang="en-US" smtClean="0"/>
              <a:pPr/>
              <a:t>35</a:t>
            </a:fld>
            <a:endParaRPr lang="ko-KR" altLang="en-US" dirty="0"/>
          </a:p>
        </p:txBody>
      </p:sp>
      <p:sp>
        <p:nvSpPr>
          <p:cNvPr id="4" name="텍스트 개체 틀 3"/>
          <p:cNvSpPr>
            <a:spLocks noGrp="1"/>
          </p:cNvSpPr>
          <p:nvPr>
            <p:ph type="body" sz="quarter" idx="13"/>
          </p:nvPr>
        </p:nvSpPr>
        <p:spPr>
          <a:xfrm>
            <a:off x="692638" y="307975"/>
            <a:ext cx="10812007" cy="2117983"/>
          </a:xfrm>
        </p:spPr>
        <p:txBody>
          <a:bodyPr/>
          <a:lstStyle/>
          <a:p>
            <a:endParaRPr lang="en-US" altLang="ko-KR" sz="2800" dirty="0" smtClean="0">
              <a:solidFill>
                <a:schemeClr val="accent5"/>
              </a:solidFill>
            </a:endParaRPr>
          </a:p>
          <a:p>
            <a:r>
              <a:rPr lang="ko-KR" altLang="en-US" sz="2400" b="0" dirty="0" smtClean="0">
                <a:latin typeface="HY견고딕" pitchFamily="18" charset="-127"/>
                <a:ea typeface="HY견고딕" pitchFamily="18" charset="-127"/>
              </a:rPr>
              <a:t>시설 생활노인 학대예방</a:t>
            </a:r>
            <a:r>
              <a:rPr lang="en-US" altLang="ko-KR" sz="2400" b="0" dirty="0" smtClean="0">
                <a:latin typeface="HY견고딕" pitchFamily="18" charset="-127"/>
                <a:ea typeface="HY견고딕" pitchFamily="18" charset="-127"/>
              </a:rPr>
              <a:t>**</a:t>
            </a:r>
            <a:r>
              <a:rPr lang="ko-KR" altLang="en-US" sz="2400" b="0" dirty="0" smtClean="0">
                <a:latin typeface="HY견고딕" pitchFamily="18" charset="-127"/>
                <a:ea typeface="HY견고딕" pitchFamily="18" charset="-127"/>
              </a:rPr>
              <a:t>을 위한 우리들의 자세 </a:t>
            </a:r>
            <a:r>
              <a:rPr lang="en-US" altLang="ko-KR" sz="2400" b="0" dirty="0" smtClean="0">
                <a:latin typeface="HY견고딕" pitchFamily="18" charset="-127"/>
                <a:ea typeface="HY견고딕" pitchFamily="18" charset="-127"/>
              </a:rPr>
              <a:t>(</a:t>
            </a:r>
            <a:r>
              <a:rPr lang="ko-KR" altLang="en-US" sz="2400" b="0" dirty="0" smtClean="0">
                <a:latin typeface="HY견고딕" pitchFamily="18" charset="-127"/>
                <a:ea typeface="HY견고딕" pitchFamily="18" charset="-127"/>
              </a:rPr>
              <a:t>시설 및 종사자의 역할</a:t>
            </a:r>
            <a:r>
              <a:rPr lang="en-US" altLang="ko-KR" sz="2400" b="0" dirty="0" smtClean="0">
                <a:latin typeface="HY견고딕" pitchFamily="18" charset="-127"/>
                <a:ea typeface="HY견고딕" pitchFamily="18" charset="-127"/>
              </a:rPr>
              <a:t>)</a:t>
            </a:r>
          </a:p>
          <a:p>
            <a:r>
              <a:rPr lang="en-US" altLang="ko-KR" sz="2400" b="0" dirty="0" smtClean="0">
                <a:latin typeface="HY견고딕" pitchFamily="18" charset="-127"/>
                <a:ea typeface="HY견고딕" pitchFamily="18" charset="-127"/>
              </a:rPr>
              <a:t>    </a:t>
            </a:r>
          </a:p>
        </p:txBody>
      </p:sp>
      <p:sp>
        <p:nvSpPr>
          <p:cNvPr id="6" name="직사각형 5"/>
          <p:cNvSpPr/>
          <p:nvPr/>
        </p:nvSpPr>
        <p:spPr>
          <a:xfrm>
            <a:off x="1035697" y="494523"/>
            <a:ext cx="10478278" cy="1877437"/>
          </a:xfrm>
          <a:prstGeom prst="rect">
            <a:avLst/>
          </a:prstGeom>
        </p:spPr>
        <p:txBody>
          <a:bodyPr wrap="square">
            <a:spAutoFit/>
          </a:bodyPr>
          <a:lstStyle/>
          <a:p>
            <a:endParaRPr lang="en-US" altLang="ko-KR" dirty="0" smtClean="0"/>
          </a:p>
          <a:p>
            <a:endParaRPr lang="en-US" altLang="ko-KR" sz="2000" dirty="0" smtClean="0">
              <a:solidFill>
                <a:srgbClr val="C00000"/>
              </a:solidFill>
              <a:latin typeface="HY견고딕" pitchFamily="18" charset="-127"/>
              <a:ea typeface="HY견고딕" pitchFamily="18" charset="-127"/>
            </a:endParaRPr>
          </a:p>
          <a:p>
            <a:endParaRPr lang="en-US" altLang="ko-KR" sz="2000" dirty="0" smtClean="0">
              <a:solidFill>
                <a:srgbClr val="C00000"/>
              </a:solidFill>
              <a:latin typeface="HY견고딕" pitchFamily="18" charset="-127"/>
              <a:ea typeface="HY견고딕" pitchFamily="18" charset="-127"/>
            </a:endParaRPr>
          </a:p>
          <a:p>
            <a:endParaRPr lang="en-US" altLang="ko-KR" sz="2000" dirty="0" smtClean="0">
              <a:solidFill>
                <a:srgbClr val="C00000"/>
              </a:solidFill>
              <a:latin typeface="HY견고딕" pitchFamily="18" charset="-127"/>
              <a:ea typeface="HY견고딕" pitchFamily="18" charset="-127"/>
            </a:endParaRPr>
          </a:p>
          <a:p>
            <a:endParaRPr lang="en-US" altLang="ko-KR" sz="2000" dirty="0" smtClean="0">
              <a:solidFill>
                <a:srgbClr val="C00000"/>
              </a:solidFill>
              <a:latin typeface="HY견고딕" pitchFamily="18" charset="-127"/>
              <a:ea typeface="HY견고딕" pitchFamily="18" charset="-127"/>
            </a:endParaRPr>
          </a:p>
          <a:p>
            <a:endParaRPr lang="ko-KR" altLang="en-US" dirty="0" smtClean="0"/>
          </a:p>
        </p:txBody>
      </p:sp>
      <p:sp>
        <p:nvSpPr>
          <p:cNvPr id="9" name="TextBox 8"/>
          <p:cNvSpPr txBox="1"/>
          <p:nvPr/>
        </p:nvSpPr>
        <p:spPr>
          <a:xfrm>
            <a:off x="5840962" y="3138150"/>
            <a:ext cx="6139544" cy="454292"/>
          </a:xfrm>
          <a:prstGeom prst="rect">
            <a:avLst/>
          </a:prstGeom>
          <a:noFill/>
        </p:spPr>
        <p:txBody>
          <a:bodyPr wrap="square" rtlCol="0">
            <a:spAutoFit/>
          </a:bodyPr>
          <a:lstStyle/>
          <a:p>
            <a:pPr>
              <a:lnSpc>
                <a:spcPct val="150000"/>
              </a:lnSpc>
            </a:pPr>
            <a:r>
              <a:rPr lang="ko-KR" altLang="en-US" dirty="0" smtClean="0"/>
              <a:t>  </a:t>
            </a:r>
          </a:p>
        </p:txBody>
      </p:sp>
      <p:sp>
        <p:nvSpPr>
          <p:cNvPr id="7" name="직사각형 6"/>
          <p:cNvSpPr/>
          <p:nvPr/>
        </p:nvSpPr>
        <p:spPr>
          <a:xfrm>
            <a:off x="1760375" y="2017960"/>
            <a:ext cx="9277739" cy="3778278"/>
          </a:xfrm>
          <a:prstGeom prst="rect">
            <a:avLst/>
          </a:prstGeom>
        </p:spPr>
        <p:txBody>
          <a:bodyPr wrap="square">
            <a:spAutoFit/>
          </a:bodyPr>
          <a:lstStyle/>
          <a:p>
            <a:pPr>
              <a:lnSpc>
                <a:spcPct val="150000"/>
              </a:lnSpc>
              <a:buFont typeface="Wingdings" pitchFamily="2" charset="2"/>
              <a:buChar char="§"/>
            </a:pPr>
            <a:r>
              <a:rPr lang="ko-KR" altLang="en-US" b="1" dirty="0" smtClean="0">
                <a:latin typeface="+mn-ea"/>
              </a:rPr>
              <a:t>  최적의 돌봄 환경 조성을 위한 </a:t>
            </a:r>
            <a:r>
              <a:rPr lang="ko-KR" altLang="en-US" b="1" dirty="0" smtClean="0">
                <a:solidFill>
                  <a:srgbClr val="FF0000"/>
                </a:solidFill>
                <a:latin typeface="+mn-ea"/>
              </a:rPr>
              <a:t>민∙관 협력과 노력이 필요</a:t>
            </a:r>
            <a:endParaRPr lang="en-US" altLang="ko-KR" b="1" dirty="0" smtClean="0">
              <a:latin typeface="+mn-ea"/>
            </a:endParaRPr>
          </a:p>
          <a:p>
            <a:pPr>
              <a:lnSpc>
                <a:spcPct val="150000"/>
              </a:lnSpc>
              <a:buFont typeface="Wingdings" pitchFamily="2" charset="2"/>
              <a:buChar char="§"/>
            </a:pPr>
            <a:endParaRPr lang="en-US" altLang="ko-KR" b="1" dirty="0" smtClean="0">
              <a:latin typeface="+mn-ea"/>
            </a:endParaRPr>
          </a:p>
          <a:p>
            <a:pPr>
              <a:lnSpc>
                <a:spcPct val="150000"/>
              </a:lnSpc>
              <a:buFont typeface="Wingdings" pitchFamily="2" charset="2"/>
              <a:buChar char="§"/>
            </a:pPr>
            <a:r>
              <a:rPr lang="en-US" altLang="ko-KR" b="1" dirty="0" smtClean="0">
                <a:latin typeface="+mn-ea"/>
              </a:rPr>
              <a:t>  </a:t>
            </a:r>
            <a:r>
              <a:rPr lang="ko-KR" altLang="en-US" b="1" dirty="0" smtClean="0">
                <a:latin typeface="+mn-ea"/>
              </a:rPr>
              <a:t>시설 내 노인학 예방은 종사자만의 문제가 아닌 </a:t>
            </a:r>
            <a:r>
              <a:rPr lang="ko-KR" altLang="en-US" b="1" dirty="0" smtClean="0">
                <a:solidFill>
                  <a:srgbClr val="FF0000"/>
                </a:solidFill>
                <a:latin typeface="+mn-ea"/>
              </a:rPr>
              <a:t>시설 전체의 노력이 필요</a:t>
            </a:r>
            <a:endParaRPr lang="en-US" altLang="ko-KR" b="1" dirty="0" smtClean="0">
              <a:latin typeface="+mn-ea"/>
            </a:endParaRPr>
          </a:p>
          <a:p>
            <a:pPr>
              <a:lnSpc>
                <a:spcPct val="150000"/>
              </a:lnSpc>
              <a:buFont typeface="Wingdings" pitchFamily="2" charset="2"/>
              <a:buChar char="§"/>
            </a:pPr>
            <a:endParaRPr lang="en-US" altLang="ko-KR" b="1" dirty="0" smtClean="0">
              <a:latin typeface="+mn-ea"/>
            </a:endParaRPr>
          </a:p>
          <a:p>
            <a:pPr>
              <a:lnSpc>
                <a:spcPct val="150000"/>
              </a:lnSpc>
              <a:buFont typeface="Wingdings" pitchFamily="2" charset="2"/>
              <a:buChar char="§"/>
            </a:pPr>
            <a:r>
              <a:rPr lang="en-US" altLang="ko-KR" b="1" dirty="0" smtClean="0">
                <a:latin typeface="+mn-ea"/>
              </a:rPr>
              <a:t>  </a:t>
            </a:r>
            <a:r>
              <a:rPr lang="ko-KR" altLang="en-US" b="1" dirty="0" smtClean="0">
                <a:latin typeface="+mn-ea"/>
              </a:rPr>
              <a:t>서로가 인격과 존중을 가진 존재임을 인정</a:t>
            </a:r>
            <a:endParaRPr lang="en-US" altLang="ko-KR" b="1" dirty="0" smtClean="0">
              <a:latin typeface="+mn-ea"/>
            </a:endParaRPr>
          </a:p>
          <a:p>
            <a:pPr>
              <a:lnSpc>
                <a:spcPct val="150000"/>
              </a:lnSpc>
              <a:buFont typeface="Wingdings" pitchFamily="2" charset="2"/>
              <a:buChar char="§"/>
            </a:pPr>
            <a:endParaRPr lang="en-US" altLang="ko-KR" b="1" dirty="0" smtClean="0">
              <a:latin typeface="+mn-ea"/>
            </a:endParaRPr>
          </a:p>
          <a:p>
            <a:pPr>
              <a:lnSpc>
                <a:spcPct val="150000"/>
              </a:lnSpc>
              <a:buFont typeface="Wingdings" pitchFamily="2" charset="2"/>
              <a:buChar char="§"/>
            </a:pPr>
            <a:r>
              <a:rPr lang="ko-KR" altLang="en-US" b="1" dirty="0" smtClean="0">
                <a:latin typeface="+mn-ea"/>
              </a:rPr>
              <a:t>  종사자들이 소속감을 가지고 일할 수 있는 분위기 조성</a:t>
            </a:r>
            <a:endParaRPr lang="en-US" altLang="ko-KR" b="1" dirty="0" smtClean="0">
              <a:latin typeface="+mn-ea"/>
            </a:endParaRPr>
          </a:p>
          <a:p>
            <a:pPr>
              <a:lnSpc>
                <a:spcPct val="150000"/>
              </a:lnSpc>
              <a:buFont typeface="Wingdings" pitchFamily="2" charset="2"/>
              <a:buChar char="§"/>
            </a:pPr>
            <a:endParaRPr lang="en-US" altLang="ko-KR" b="1" dirty="0" smtClean="0">
              <a:latin typeface="+mn-ea"/>
            </a:endParaRPr>
          </a:p>
          <a:p>
            <a:pPr>
              <a:lnSpc>
                <a:spcPct val="150000"/>
              </a:lnSpc>
              <a:buFont typeface="Wingdings" pitchFamily="2" charset="2"/>
              <a:buChar char="§"/>
            </a:pPr>
            <a:r>
              <a:rPr lang="ko-KR" altLang="en-US" b="1" dirty="0" smtClean="0">
                <a:latin typeface="+mn-ea"/>
              </a:rPr>
              <a:t>  시설 내 노인들과 보호자를 대상으로 종사자들의 인권교육 필요</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4"/>
          <p:cNvSpPr>
            <a:spLocks noGrp="1"/>
          </p:cNvSpPr>
          <p:nvPr>
            <p:ph type="body" sz="quarter" idx="16"/>
          </p:nvPr>
        </p:nvSpPr>
        <p:spPr>
          <a:xfrm>
            <a:off x="673508" y="949351"/>
            <a:ext cx="10084687" cy="1316839"/>
          </a:xfrm>
        </p:spPr>
        <p:txBody>
          <a:bodyPr/>
          <a:lstStyle/>
          <a:p>
            <a:pPr fontAlgn="base" latinLnBrk="0"/>
            <a:r>
              <a:rPr lang="ko-KR" altLang="en-US" sz="3200" b="1" i="0" dirty="0" smtClean="0">
                <a:latin typeface="+mn-ea"/>
              </a:rPr>
              <a:t>노인학대의 예측 징후</a:t>
            </a:r>
            <a:endParaRPr lang="ko-KR" altLang="en-US" sz="3200" i="0" dirty="0" smtClean="0">
              <a:latin typeface="+mn-ea"/>
            </a:endParaRPr>
          </a:p>
          <a:p>
            <a:pPr fontAlgn="base" latinLnBrk="0">
              <a:lnSpc>
                <a:spcPct val="150000"/>
              </a:lnSpc>
            </a:pPr>
            <a:r>
              <a:rPr lang="en-US" altLang="ko-KR" sz="3200" dirty="0" smtClean="0">
                <a:latin typeface="+mn-ea"/>
              </a:rPr>
              <a:t>  - </a:t>
            </a:r>
            <a:r>
              <a:rPr lang="ko-KR" altLang="en-US" sz="1800" b="1" i="0" dirty="0" smtClean="0">
                <a:latin typeface="+mn-ea"/>
              </a:rPr>
              <a:t>치료받지 못한 상처 및 부상이 발견된다</a:t>
            </a:r>
            <a:r>
              <a:rPr lang="en-US" altLang="ko-KR" sz="1800" b="1" i="0" dirty="0" smtClean="0">
                <a:latin typeface="+mn-ea"/>
              </a:rPr>
              <a:t>.</a:t>
            </a:r>
            <a:endParaRPr lang="ko-KR" altLang="en-US" sz="1800" b="1" i="0" dirty="0" smtClean="0">
              <a:latin typeface="+mn-ea"/>
            </a:endParaRPr>
          </a:p>
          <a:p>
            <a:pPr fontAlgn="base" latinLnBrk="0">
              <a:lnSpc>
                <a:spcPct val="150000"/>
              </a:lnSpc>
            </a:pPr>
            <a:r>
              <a:rPr lang="en-US" altLang="ko-KR" sz="1800" b="1" i="0" dirty="0" smtClean="0">
                <a:latin typeface="+mn-ea"/>
              </a:rPr>
              <a:t>    - </a:t>
            </a:r>
            <a:r>
              <a:rPr lang="ko-KR" altLang="en-US" sz="1800" b="1" i="0" dirty="0" smtClean="0">
                <a:latin typeface="+mn-ea"/>
              </a:rPr>
              <a:t>다툼</a:t>
            </a:r>
            <a:r>
              <a:rPr lang="en-US" altLang="ko-KR" sz="1800" b="1" i="0" dirty="0" smtClean="0">
                <a:latin typeface="+mn-ea"/>
              </a:rPr>
              <a:t>, </a:t>
            </a:r>
            <a:r>
              <a:rPr lang="ko-KR" altLang="en-US" sz="1800" b="1" i="0" dirty="0" smtClean="0">
                <a:latin typeface="+mn-ea"/>
              </a:rPr>
              <a:t>욕설 등의 큰소리가 자주 들린다</a:t>
            </a:r>
            <a:r>
              <a:rPr lang="en-US" altLang="ko-KR" sz="1800" b="1" i="0" dirty="0" smtClean="0">
                <a:latin typeface="+mn-ea"/>
              </a:rPr>
              <a:t>.</a:t>
            </a:r>
            <a:endParaRPr lang="ko-KR" altLang="en-US" sz="1800" b="1" i="0" dirty="0" smtClean="0">
              <a:latin typeface="+mn-ea"/>
            </a:endParaRPr>
          </a:p>
          <a:p>
            <a:pPr fontAlgn="base" latinLnBrk="0">
              <a:lnSpc>
                <a:spcPct val="150000"/>
              </a:lnSpc>
            </a:pPr>
            <a:r>
              <a:rPr lang="en-US" altLang="ko-KR" sz="1800" b="1" i="0" dirty="0" smtClean="0">
                <a:latin typeface="+mn-ea"/>
              </a:rPr>
              <a:t>    - </a:t>
            </a:r>
            <a:r>
              <a:rPr lang="ko-KR" altLang="en-US" sz="1800" b="1" i="0" dirty="0" smtClean="0">
                <a:latin typeface="+mn-ea"/>
              </a:rPr>
              <a:t>노인에게 성적 수치심을 주는 행동을 한다</a:t>
            </a:r>
            <a:r>
              <a:rPr lang="en-US" altLang="ko-KR" sz="1800" b="1" i="0" dirty="0" smtClean="0">
                <a:latin typeface="+mn-ea"/>
              </a:rPr>
              <a:t>.</a:t>
            </a:r>
            <a:endParaRPr lang="ko-KR" altLang="en-US" sz="1800" b="1" i="0" dirty="0" smtClean="0">
              <a:latin typeface="+mn-ea"/>
            </a:endParaRPr>
          </a:p>
          <a:p>
            <a:pPr fontAlgn="base" latinLnBrk="0">
              <a:lnSpc>
                <a:spcPct val="150000"/>
              </a:lnSpc>
            </a:pPr>
            <a:r>
              <a:rPr lang="en-US" altLang="ko-KR" sz="1800" b="1" i="0" dirty="0" smtClean="0">
                <a:latin typeface="+mn-ea"/>
              </a:rPr>
              <a:t>    - </a:t>
            </a:r>
            <a:r>
              <a:rPr lang="ko-KR" altLang="en-US" sz="1800" b="1" i="0" dirty="0" smtClean="0">
                <a:latin typeface="+mn-ea"/>
              </a:rPr>
              <a:t>노인의 물건 및 금품을 허락 없이 사용한다</a:t>
            </a:r>
            <a:r>
              <a:rPr lang="en-US" altLang="ko-KR" sz="1800" b="1" i="0" dirty="0" smtClean="0">
                <a:latin typeface="+mn-ea"/>
              </a:rPr>
              <a:t>.</a:t>
            </a:r>
            <a:endParaRPr lang="ko-KR" altLang="en-US" sz="1800" b="1" i="0" dirty="0" smtClean="0">
              <a:latin typeface="+mn-ea"/>
            </a:endParaRPr>
          </a:p>
          <a:p>
            <a:pPr fontAlgn="base" latinLnBrk="0">
              <a:lnSpc>
                <a:spcPct val="150000"/>
              </a:lnSpc>
            </a:pPr>
            <a:r>
              <a:rPr lang="en-US" altLang="ko-KR" sz="1800" b="1" i="0" dirty="0" smtClean="0">
                <a:latin typeface="+mn-ea"/>
              </a:rPr>
              <a:t>   - </a:t>
            </a:r>
            <a:r>
              <a:rPr lang="ko-KR" altLang="en-US" sz="1800" b="1" i="0" dirty="0" smtClean="0">
                <a:latin typeface="+mn-ea"/>
              </a:rPr>
              <a:t>식사를 거르는 등 영양실조나 탈수상태이다</a:t>
            </a:r>
            <a:r>
              <a:rPr lang="en-US" altLang="ko-KR" sz="1800" b="1" i="0" dirty="0" smtClean="0">
                <a:latin typeface="+mn-ea"/>
              </a:rPr>
              <a:t>.</a:t>
            </a:r>
            <a:endParaRPr lang="ko-KR" altLang="en-US" sz="1800" b="1" i="0" dirty="0" smtClean="0">
              <a:latin typeface="+mn-ea"/>
            </a:endParaRPr>
          </a:p>
          <a:p>
            <a:pPr fontAlgn="base" latinLnBrk="0">
              <a:lnSpc>
                <a:spcPct val="150000"/>
              </a:lnSpc>
            </a:pPr>
            <a:r>
              <a:rPr lang="en-US" altLang="ko-KR" sz="1800" b="1" i="0" dirty="0" smtClean="0">
                <a:latin typeface="+mn-ea"/>
              </a:rPr>
              <a:t>   - </a:t>
            </a:r>
            <a:r>
              <a:rPr lang="ko-KR" altLang="en-US" sz="1800" b="1" i="0" dirty="0" smtClean="0">
                <a:latin typeface="+mn-ea"/>
              </a:rPr>
              <a:t>노인에게 필요한 의료적 처치를 받지 않는다</a:t>
            </a:r>
            <a:r>
              <a:rPr lang="en-US" altLang="ko-KR" sz="1800" b="1" i="0" dirty="0" smtClean="0">
                <a:latin typeface="+mn-ea"/>
              </a:rPr>
              <a:t>.</a:t>
            </a:r>
            <a:endParaRPr lang="ko-KR" altLang="en-US" sz="1800" b="1" i="0" dirty="0" smtClean="0">
              <a:latin typeface="+mn-ea"/>
            </a:endParaRPr>
          </a:p>
          <a:p>
            <a:pPr fontAlgn="base" latinLnBrk="0">
              <a:lnSpc>
                <a:spcPct val="150000"/>
              </a:lnSpc>
            </a:pPr>
            <a:r>
              <a:rPr lang="en-US" altLang="ko-KR" sz="1800" b="1" i="0" dirty="0" smtClean="0">
                <a:latin typeface="+mn-ea"/>
              </a:rPr>
              <a:t>   - </a:t>
            </a:r>
            <a:r>
              <a:rPr lang="ko-KR" altLang="en-US" sz="1800" b="1" i="0" dirty="0" smtClean="0">
                <a:latin typeface="+mn-ea"/>
              </a:rPr>
              <a:t>노인을 시설에 입소시킨 후 연락을 두절한다</a:t>
            </a:r>
            <a:r>
              <a:rPr lang="en-US" altLang="ko-KR" sz="1800" b="1" i="0" dirty="0" smtClean="0">
                <a:latin typeface="+mn-ea"/>
              </a:rPr>
              <a:t>.</a:t>
            </a:r>
            <a:endParaRPr lang="ko-KR" altLang="en-US" sz="1800" b="1" i="0" dirty="0">
              <a:latin typeface="+mn-ea"/>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3"/>
          </p:nvPr>
        </p:nvSpPr>
        <p:spPr/>
        <p:txBody>
          <a:bodyPr/>
          <a:lstStyle/>
          <a:p>
            <a:r>
              <a:rPr lang="ko-KR" altLang="en-US" sz="2400" dirty="0" err="1" smtClean="0">
                <a:solidFill>
                  <a:srgbClr val="FF0000"/>
                </a:solidFill>
              </a:rPr>
              <a:t>어떨때에</a:t>
            </a:r>
            <a:r>
              <a:rPr lang="ko-KR" altLang="en-US" sz="2400" dirty="0" smtClean="0">
                <a:solidFill>
                  <a:srgbClr val="FF0000"/>
                </a:solidFill>
              </a:rPr>
              <a:t> 이런 말을 쓰나요</a:t>
            </a:r>
            <a:r>
              <a:rPr lang="en-US" altLang="ko-KR" sz="2400" dirty="0" smtClean="0">
                <a:solidFill>
                  <a:srgbClr val="FF0000"/>
                </a:solidFill>
              </a:rPr>
              <a:t>?</a:t>
            </a:r>
          </a:p>
          <a:p>
            <a:endParaRPr lang="en-US" altLang="ko-KR" sz="2400" dirty="0" smtClean="0">
              <a:solidFill>
                <a:srgbClr val="FF0000"/>
              </a:solidFill>
            </a:endParaRPr>
          </a:p>
          <a:p>
            <a:r>
              <a:rPr lang="ko-KR" altLang="en-US" sz="2400" dirty="0" smtClean="0">
                <a:solidFill>
                  <a:srgbClr val="FF0000"/>
                </a:solidFill>
              </a:rPr>
              <a:t>다음  말에  어떤 느낌이 드시나요</a:t>
            </a:r>
            <a:r>
              <a:rPr lang="en-US" altLang="ko-KR" sz="2400" dirty="0" smtClean="0">
                <a:solidFill>
                  <a:srgbClr val="FF0000"/>
                </a:solidFill>
              </a:rPr>
              <a:t>?  </a:t>
            </a:r>
          </a:p>
          <a:p>
            <a:endParaRPr lang="en-US" altLang="ko-KR" sz="1800" dirty="0" smtClean="0"/>
          </a:p>
          <a:p>
            <a:endParaRPr lang="en-US" altLang="ko-KR" sz="1800" dirty="0" smtClean="0"/>
          </a:p>
          <a:p>
            <a:r>
              <a:rPr lang="ko-KR" altLang="en-US" sz="1800" dirty="0" smtClean="0"/>
              <a:t>아이구 못 살겠다</a:t>
            </a:r>
            <a:r>
              <a:rPr lang="en-US" altLang="ko-KR" sz="1800" dirty="0" smtClean="0"/>
              <a:t>.   </a:t>
            </a:r>
            <a:r>
              <a:rPr lang="ko-KR" altLang="en-US" sz="1800" dirty="0" smtClean="0"/>
              <a:t>또 샀네  샀네</a:t>
            </a:r>
            <a:endParaRPr lang="en-US" altLang="ko-KR" sz="1800" dirty="0" smtClean="0"/>
          </a:p>
          <a:p>
            <a:endParaRPr lang="en-US" altLang="ko-KR" sz="1800" dirty="0" smtClean="0"/>
          </a:p>
          <a:p>
            <a:r>
              <a:rPr lang="ko-KR" altLang="en-US" sz="1800" dirty="0" smtClean="0"/>
              <a:t>걸 그친다   </a:t>
            </a:r>
            <a:r>
              <a:rPr lang="ko-KR" altLang="en-US" sz="1800" dirty="0" err="1" smtClean="0"/>
              <a:t>비키이소</a:t>
            </a:r>
            <a:r>
              <a:rPr lang="ko-KR" altLang="en-US" sz="1800" dirty="0" smtClean="0"/>
              <a:t>  </a:t>
            </a:r>
            <a:r>
              <a:rPr lang="ko-KR" altLang="en-US" sz="1800" dirty="0" err="1" smtClean="0"/>
              <a:t>비키이소</a:t>
            </a:r>
            <a:r>
              <a:rPr lang="ko-KR" altLang="en-US" sz="1800" dirty="0" smtClean="0"/>
              <a:t> </a:t>
            </a:r>
            <a:endParaRPr lang="en-US" altLang="ko-KR" sz="1800" dirty="0" smtClean="0"/>
          </a:p>
          <a:p>
            <a:endParaRPr lang="en-US" altLang="ko-KR" sz="1800" dirty="0" smtClean="0"/>
          </a:p>
          <a:p>
            <a:r>
              <a:rPr lang="ko-KR" altLang="en-US" sz="1800" dirty="0" smtClean="0"/>
              <a:t>미기 났더니 또 와 </a:t>
            </a:r>
            <a:r>
              <a:rPr lang="ko-KR" altLang="en-US" sz="1800" dirty="0" err="1" smtClean="0"/>
              <a:t>카노</a:t>
            </a:r>
            <a:r>
              <a:rPr lang="en-US" altLang="ko-KR" sz="1800" dirty="0" smtClean="0"/>
              <a:t>?</a:t>
            </a:r>
          </a:p>
          <a:p>
            <a:endParaRPr lang="en-US" altLang="ko-KR" sz="1800" dirty="0" smtClean="0"/>
          </a:p>
          <a:p>
            <a:r>
              <a:rPr lang="ko-KR" altLang="en-US" sz="1800" dirty="0" smtClean="0"/>
              <a:t>태남이</a:t>
            </a:r>
            <a:r>
              <a:rPr lang="en-US" altLang="ko-KR" sz="1800" dirty="0" smtClean="0"/>
              <a:t>,    </a:t>
            </a:r>
            <a:r>
              <a:rPr lang="ko-KR" altLang="en-US" sz="1800" dirty="0" smtClean="0"/>
              <a:t>녹이</a:t>
            </a:r>
            <a:r>
              <a:rPr lang="en-US" altLang="ko-KR" sz="1800" dirty="0" smtClean="0"/>
              <a:t>,   </a:t>
            </a:r>
          </a:p>
          <a:p>
            <a:endParaRPr lang="en-US" altLang="ko-KR" sz="1800" dirty="0" smtClean="0"/>
          </a:p>
          <a:p>
            <a:r>
              <a:rPr lang="ko-KR" altLang="en-US" sz="1800" dirty="0" smtClean="0"/>
              <a:t>아까 내려 갔다 </a:t>
            </a:r>
            <a:r>
              <a:rPr lang="ko-KR" altLang="en-US" sz="1800" dirty="0" err="1" smtClean="0"/>
              <a:t>왔</a:t>
            </a:r>
            <a:r>
              <a:rPr lang="ko-KR" altLang="en-US" sz="1800" dirty="0" smtClean="0"/>
              <a:t> </a:t>
            </a:r>
            <a:r>
              <a:rPr lang="ko-KR" altLang="en-US" sz="1800" dirty="0" err="1" smtClean="0"/>
              <a:t>잖아예</a:t>
            </a:r>
            <a:r>
              <a:rPr lang="ko-KR" altLang="en-US" sz="1800" dirty="0" smtClean="0"/>
              <a:t> </a:t>
            </a:r>
            <a:endParaRPr lang="en-US" altLang="ko-KR" sz="1800" dirty="0" smtClean="0"/>
          </a:p>
          <a:p>
            <a:endParaRPr lang="en-US" altLang="ko-KR" sz="1800" dirty="0" smtClean="0"/>
          </a:p>
          <a:p>
            <a:r>
              <a:rPr lang="ko-KR" altLang="en-US" sz="1800" dirty="0" smtClean="0"/>
              <a:t>밥 물때  </a:t>
            </a:r>
            <a:r>
              <a:rPr lang="ko-KR" altLang="en-US" sz="1800" dirty="0" err="1" smtClean="0"/>
              <a:t>테레비</a:t>
            </a:r>
            <a:r>
              <a:rPr lang="ko-KR" altLang="en-US" sz="1800" dirty="0" smtClean="0"/>
              <a:t> </a:t>
            </a:r>
            <a:r>
              <a:rPr lang="ko-KR" altLang="en-US" sz="1800" dirty="0" err="1" smtClean="0"/>
              <a:t>끄이소</a:t>
            </a:r>
            <a:r>
              <a:rPr lang="ko-KR" altLang="en-US" sz="1800" dirty="0" smtClean="0"/>
              <a:t> </a:t>
            </a:r>
            <a:r>
              <a:rPr lang="ko-KR" altLang="en-US" sz="1800" dirty="0" err="1" smtClean="0"/>
              <a:t>끄이소</a:t>
            </a:r>
            <a:endParaRPr lang="ko-KR" altLang="en-US" sz="1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3"/>
          </p:nvPr>
        </p:nvSpPr>
        <p:spPr>
          <a:xfrm>
            <a:off x="770792" y="371475"/>
            <a:ext cx="10977260" cy="6247986"/>
          </a:xfrm>
        </p:spPr>
        <p:txBody>
          <a:bodyPr/>
          <a:lstStyle/>
          <a:p>
            <a:pPr fontAlgn="base">
              <a:buFont typeface="Wingdings" pitchFamily="2" charset="2"/>
              <a:buChar char="u"/>
            </a:pPr>
            <a:r>
              <a:rPr lang="ko-KR" altLang="en-US" sz="1800" dirty="0" smtClean="0"/>
              <a:t> 시설에서 노인학대 예방활동 및 대응방안</a:t>
            </a:r>
          </a:p>
          <a:p>
            <a:pPr fontAlgn="base"/>
            <a:r>
              <a:rPr lang="ko-KR" altLang="en-US" sz="1400" dirty="0" smtClean="0">
                <a:solidFill>
                  <a:srgbClr val="00B050"/>
                </a:solidFill>
              </a:rPr>
              <a:t>장기요양기관 운영자 및 중간관리자</a:t>
            </a:r>
            <a:r>
              <a:rPr lang="en-US" altLang="ko-KR" sz="1400" dirty="0" smtClean="0">
                <a:solidFill>
                  <a:srgbClr val="00B050"/>
                </a:solidFill>
              </a:rPr>
              <a:t>, </a:t>
            </a:r>
            <a:r>
              <a:rPr lang="ko-KR" altLang="en-US" sz="1400" dirty="0" smtClean="0">
                <a:solidFill>
                  <a:srgbClr val="00B050"/>
                </a:solidFill>
              </a:rPr>
              <a:t>일반직원</a:t>
            </a:r>
            <a:r>
              <a:rPr lang="en-US" altLang="ko-KR" sz="1400" dirty="0" smtClean="0">
                <a:solidFill>
                  <a:srgbClr val="00B050"/>
                </a:solidFill>
              </a:rPr>
              <a:t>(</a:t>
            </a:r>
            <a:r>
              <a:rPr lang="ko-KR" altLang="en-US" sz="1400" dirty="0" err="1" smtClean="0">
                <a:solidFill>
                  <a:srgbClr val="00B050"/>
                </a:solidFill>
              </a:rPr>
              <a:t>요양보호사</a:t>
            </a:r>
            <a:r>
              <a:rPr lang="en-US" altLang="ko-KR" sz="1400" dirty="0" smtClean="0">
                <a:solidFill>
                  <a:srgbClr val="00B050"/>
                </a:solidFill>
              </a:rPr>
              <a:t>)</a:t>
            </a:r>
            <a:r>
              <a:rPr lang="ko-KR" altLang="en-US" sz="1400" dirty="0" smtClean="0">
                <a:solidFill>
                  <a:srgbClr val="00B050"/>
                </a:solidFill>
              </a:rPr>
              <a:t>은 노인 학대를 사전 예방하기  위해 다음과 같은 노력을 기울여야 한다</a:t>
            </a:r>
            <a:r>
              <a:rPr lang="en-US" altLang="ko-KR" sz="1400" dirty="0" smtClean="0">
                <a:solidFill>
                  <a:srgbClr val="00B050"/>
                </a:solidFill>
              </a:rPr>
              <a:t>.</a:t>
            </a:r>
          </a:p>
          <a:p>
            <a:pPr fontAlgn="base"/>
            <a:endParaRPr lang="ko-KR" altLang="en-US" dirty="0" smtClean="0"/>
          </a:p>
          <a:p>
            <a:pPr marL="342900" indent="-342900" fontAlgn="base">
              <a:buAutoNum type="arabicParenR"/>
            </a:pPr>
            <a:r>
              <a:rPr lang="ko-KR" altLang="en-US" sz="1800" b="0" dirty="0" smtClean="0"/>
              <a:t>기관</a:t>
            </a:r>
            <a:r>
              <a:rPr lang="en-US" altLang="ko-KR" sz="1800" b="0" dirty="0" smtClean="0"/>
              <a:t>(</a:t>
            </a:r>
            <a:r>
              <a:rPr lang="ko-KR" altLang="en-US" sz="1800" b="0" dirty="0" smtClean="0"/>
              <a:t>운영자 및 중간관리자 포함</a:t>
            </a:r>
            <a:r>
              <a:rPr lang="en-US" altLang="ko-KR" sz="1800" b="0" dirty="0" smtClean="0"/>
              <a:t>)</a:t>
            </a:r>
            <a:r>
              <a:rPr lang="ko-KR" altLang="en-US" sz="1800" b="0" dirty="0" smtClean="0"/>
              <a:t>은 노인 학대에 대한 명확한 기준을 설정하여 기관운영</a:t>
            </a:r>
            <a:endParaRPr lang="en-US" altLang="ko-KR" sz="1800" b="0" dirty="0" smtClean="0"/>
          </a:p>
          <a:p>
            <a:pPr fontAlgn="base"/>
            <a:r>
              <a:rPr lang="ko-KR" altLang="en-US" sz="1800" b="0" dirty="0" smtClean="0"/>
              <a:t>    규정에 노인 학대예방 및 해결을 위한 규정을 명문화함으로써 노인 학대 근절을 위해</a:t>
            </a:r>
          </a:p>
          <a:p>
            <a:pPr fontAlgn="base"/>
            <a:r>
              <a:rPr lang="ko-KR" altLang="en-US" sz="1800" b="0" dirty="0" smtClean="0"/>
              <a:t>    노력하여야 한다</a:t>
            </a:r>
            <a:r>
              <a:rPr lang="en-US" altLang="ko-KR" sz="1800" b="0" dirty="0" smtClean="0"/>
              <a:t>.</a:t>
            </a:r>
            <a:endParaRPr lang="ko-KR" altLang="en-US" sz="1800" b="0" dirty="0" smtClean="0"/>
          </a:p>
          <a:p>
            <a:pPr fontAlgn="base"/>
            <a:r>
              <a:rPr lang="en-US" altLang="ko-KR" sz="1800" b="0" dirty="0" smtClean="0"/>
              <a:t>2) </a:t>
            </a:r>
            <a:r>
              <a:rPr lang="ko-KR" altLang="en-US" sz="1800" b="0" dirty="0" smtClean="0"/>
              <a:t>기관은 기관 내에 본 지침을 항시 비치하여 직원 및 </a:t>
            </a:r>
            <a:r>
              <a:rPr lang="ko-KR" altLang="en-US" sz="1800" b="0" dirty="0" err="1" smtClean="0"/>
              <a:t>수급자</a:t>
            </a:r>
            <a:r>
              <a:rPr lang="en-US" altLang="ko-KR" sz="1800" b="0" dirty="0" smtClean="0"/>
              <a:t>(</a:t>
            </a:r>
            <a:r>
              <a:rPr lang="ko-KR" altLang="en-US" sz="1800" b="0" dirty="0" smtClean="0"/>
              <a:t>보호자</a:t>
            </a:r>
            <a:r>
              <a:rPr lang="en-US" altLang="ko-KR" sz="1800" b="0" dirty="0" smtClean="0"/>
              <a:t>) </a:t>
            </a:r>
            <a:r>
              <a:rPr lang="ko-KR" altLang="en-US" sz="1800" b="0" dirty="0" smtClean="0"/>
              <a:t>모두가 열람할 수 있도록 해야 한다</a:t>
            </a:r>
            <a:r>
              <a:rPr lang="en-US" altLang="ko-KR" sz="1800" b="0" dirty="0" smtClean="0"/>
              <a:t>.</a:t>
            </a:r>
            <a:endParaRPr lang="ko-KR" altLang="en-US" sz="1800" b="0" dirty="0" smtClean="0"/>
          </a:p>
          <a:p>
            <a:pPr fontAlgn="base"/>
            <a:r>
              <a:rPr lang="en-US" altLang="ko-KR" sz="1800" b="0" dirty="0" smtClean="0"/>
              <a:t>3) </a:t>
            </a:r>
            <a:r>
              <a:rPr lang="ko-KR" altLang="en-US" sz="1800" b="0" dirty="0" smtClean="0"/>
              <a:t>기관은 전 직원과 </a:t>
            </a:r>
            <a:r>
              <a:rPr lang="ko-KR" altLang="en-US" sz="1800" b="0" dirty="0" err="1" smtClean="0"/>
              <a:t>수급자를</a:t>
            </a:r>
            <a:r>
              <a:rPr lang="ko-KR" altLang="en-US" sz="1800" b="0" dirty="0" smtClean="0"/>
              <a:t> 대상으로 본 지침에 대한 교육 또는 노인인권 및 학대예방</a:t>
            </a:r>
          </a:p>
          <a:p>
            <a:pPr fontAlgn="base"/>
            <a:r>
              <a:rPr lang="ko-KR" altLang="en-US" sz="1800" b="0" dirty="0" smtClean="0"/>
              <a:t>   관련 교육을 분기별 </a:t>
            </a:r>
            <a:r>
              <a:rPr lang="en-US" altLang="ko-KR" sz="1800" b="0" dirty="0" smtClean="0"/>
              <a:t>1</a:t>
            </a:r>
            <a:r>
              <a:rPr lang="ko-KR" altLang="en-US" sz="1800" b="0" dirty="0" smtClean="0"/>
              <a:t>회 이상 실시하여야 한다</a:t>
            </a:r>
            <a:r>
              <a:rPr lang="en-US" altLang="ko-KR" sz="1800" b="0" dirty="0" smtClean="0"/>
              <a:t>.</a:t>
            </a:r>
            <a:endParaRPr lang="ko-KR" altLang="en-US" sz="1800" b="0" dirty="0" smtClean="0"/>
          </a:p>
          <a:p>
            <a:pPr fontAlgn="base"/>
            <a:r>
              <a:rPr lang="en-US" altLang="ko-KR" sz="1800" b="0" dirty="0" smtClean="0"/>
              <a:t>4) </a:t>
            </a:r>
            <a:r>
              <a:rPr lang="ko-KR" altLang="en-US" sz="1800" b="0" dirty="0" smtClean="0"/>
              <a:t>기관은 수급자가 급여제공과정에서 노인학대나 부당한 대우를 받은 적이 없는지 수시로 점검하고</a:t>
            </a:r>
            <a:r>
              <a:rPr lang="en-US" altLang="ko-KR" sz="1800" b="0" dirty="0" smtClean="0"/>
              <a:t>, </a:t>
            </a:r>
          </a:p>
          <a:p>
            <a:pPr fontAlgn="base"/>
            <a:r>
              <a:rPr lang="en-US" altLang="ko-KR" sz="1800" b="0" dirty="0" smtClean="0"/>
              <a:t>   </a:t>
            </a:r>
            <a:r>
              <a:rPr lang="ko-KR" altLang="en-US" sz="1800" b="0" dirty="0" smtClean="0"/>
              <a:t>전 직원에 대한 지도감독을 철저히 하여야 한다</a:t>
            </a:r>
            <a:r>
              <a:rPr lang="en-US" altLang="ko-KR" sz="1800" b="0" dirty="0" smtClean="0"/>
              <a:t>.</a:t>
            </a:r>
            <a:endParaRPr lang="ko-KR" altLang="en-US" sz="1800" b="0" dirty="0" smtClean="0"/>
          </a:p>
          <a:p>
            <a:pPr fontAlgn="base"/>
            <a:r>
              <a:rPr lang="en-US" altLang="ko-KR" sz="1800" b="0" dirty="0" smtClean="0"/>
              <a:t>5) </a:t>
            </a:r>
            <a:r>
              <a:rPr lang="ko-KR" altLang="en-US" sz="1800" b="0" dirty="0" err="1" smtClean="0"/>
              <a:t>요양보호사는</a:t>
            </a:r>
            <a:r>
              <a:rPr lang="ko-KR" altLang="en-US" sz="1800" b="0" dirty="0" smtClean="0"/>
              <a:t> 급여제공 이전에 </a:t>
            </a:r>
            <a:r>
              <a:rPr lang="ko-KR" altLang="en-US" sz="1800" b="0" dirty="0" err="1" smtClean="0"/>
              <a:t>수급자</a:t>
            </a:r>
            <a:r>
              <a:rPr lang="en-US" altLang="ko-KR" sz="1800" b="0" dirty="0" smtClean="0"/>
              <a:t>(</a:t>
            </a:r>
            <a:r>
              <a:rPr lang="ko-KR" altLang="en-US" sz="1800" b="0" dirty="0" smtClean="0"/>
              <a:t>보호자</a:t>
            </a:r>
            <a:r>
              <a:rPr lang="en-US" altLang="ko-KR" sz="1800" b="0" dirty="0" smtClean="0"/>
              <a:t>)</a:t>
            </a:r>
            <a:r>
              <a:rPr lang="ko-KR" altLang="en-US" sz="1800" b="0" dirty="0" smtClean="0"/>
              <a:t>에게 노인 학대예방에 대해 설명하고 관련</a:t>
            </a:r>
          </a:p>
          <a:p>
            <a:pPr fontAlgn="base"/>
            <a:r>
              <a:rPr lang="ko-KR" altLang="en-US" sz="1800" b="0" dirty="0" smtClean="0"/>
              <a:t>    자료를 제공하여야 한다</a:t>
            </a:r>
            <a:r>
              <a:rPr lang="en-US" altLang="ko-KR" sz="1800" b="0" dirty="0" smtClean="0"/>
              <a:t>.</a:t>
            </a:r>
            <a:endParaRPr lang="ko-KR" altLang="en-US" sz="1800" b="0" dirty="0" smtClean="0"/>
          </a:p>
          <a:p>
            <a:pPr fontAlgn="base"/>
            <a:r>
              <a:rPr lang="en-US" altLang="ko-KR" sz="1800" b="0" dirty="0" smtClean="0"/>
              <a:t>6) </a:t>
            </a:r>
            <a:r>
              <a:rPr lang="ko-KR" altLang="en-US" sz="1800" b="0" dirty="0" err="1" smtClean="0"/>
              <a:t>요양보호사는</a:t>
            </a:r>
            <a:r>
              <a:rPr lang="ko-KR" altLang="en-US" sz="1800" b="0" dirty="0" smtClean="0"/>
              <a:t> 본 지침의 노인 학대 유형 및 구체적인 행위내용을 사전에 숙지하고</a:t>
            </a:r>
            <a:r>
              <a:rPr lang="en-US" altLang="ko-KR" sz="1800" b="0" dirty="0" smtClean="0"/>
              <a:t>, </a:t>
            </a:r>
            <a:r>
              <a:rPr lang="ko-KR" altLang="en-US" sz="1800" b="0" dirty="0" smtClean="0"/>
              <a:t>급여제공과정 </a:t>
            </a:r>
            <a:endParaRPr lang="en-US" altLang="ko-KR" sz="1800" b="0" dirty="0" smtClean="0"/>
          </a:p>
          <a:p>
            <a:pPr fontAlgn="base"/>
            <a:r>
              <a:rPr lang="en-US" altLang="ko-KR" sz="1800" b="0" dirty="0" smtClean="0"/>
              <a:t>   </a:t>
            </a:r>
            <a:r>
              <a:rPr lang="ko-KR" altLang="en-US" sz="1800" b="0" dirty="0" smtClean="0"/>
              <a:t>에서 학대문제가 발생하지 않도록 노력하여야 한다</a:t>
            </a:r>
            <a:r>
              <a:rPr lang="en-US" altLang="ko-KR" sz="1800" b="0" dirty="0" smtClean="0"/>
              <a:t>.</a:t>
            </a:r>
            <a:endParaRPr lang="ko-KR" altLang="en-US" sz="1800" b="0" dirty="0" smtClean="0"/>
          </a:p>
          <a:p>
            <a:endParaRPr lang="ko-KR" altLang="en-US" sz="1800" b="0" dirty="0"/>
          </a:p>
        </p:txBody>
      </p:sp>
      <p:sp>
        <p:nvSpPr>
          <p:cNvPr id="4" name="오른쪽 화살표 3"/>
          <p:cNvSpPr/>
          <p:nvPr/>
        </p:nvSpPr>
        <p:spPr>
          <a:xfrm>
            <a:off x="3299791" y="2723322"/>
            <a:ext cx="1818861" cy="496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오른쪽 화살표 4"/>
          <p:cNvSpPr/>
          <p:nvPr/>
        </p:nvSpPr>
        <p:spPr>
          <a:xfrm>
            <a:off x="6559826" y="3095046"/>
            <a:ext cx="3488635"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오른쪽 화살표 5"/>
          <p:cNvSpPr/>
          <p:nvPr/>
        </p:nvSpPr>
        <p:spPr>
          <a:xfrm>
            <a:off x="5675243" y="5387009"/>
            <a:ext cx="3399183"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오른쪽 화살표 6"/>
          <p:cNvSpPr/>
          <p:nvPr/>
        </p:nvSpPr>
        <p:spPr>
          <a:xfrm>
            <a:off x="1242391" y="1630017"/>
            <a:ext cx="3279913"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오른쪽 화살표 7"/>
          <p:cNvSpPr/>
          <p:nvPr/>
        </p:nvSpPr>
        <p:spPr>
          <a:xfrm>
            <a:off x="7563678" y="1958009"/>
            <a:ext cx="2395331" cy="795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오른쪽 화살표 8"/>
          <p:cNvSpPr/>
          <p:nvPr/>
        </p:nvSpPr>
        <p:spPr>
          <a:xfrm>
            <a:off x="1073426" y="2375452"/>
            <a:ext cx="57647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4"/>
          <p:cNvSpPr>
            <a:spLocks noGrp="1"/>
          </p:cNvSpPr>
          <p:nvPr>
            <p:ph type="body" sz="quarter" idx="16"/>
          </p:nvPr>
        </p:nvSpPr>
        <p:spPr>
          <a:xfrm>
            <a:off x="1171073" y="2341641"/>
            <a:ext cx="9030327" cy="804803"/>
          </a:xfrm>
        </p:spPr>
        <p:txBody>
          <a:bodyPr/>
          <a:lstStyle/>
          <a:p>
            <a:pPr fontAlgn="base" latinLnBrk="0">
              <a:lnSpc>
                <a:spcPct val="150000"/>
              </a:lnSpc>
            </a:pPr>
            <a:r>
              <a:rPr lang="ko-KR" altLang="en-US" sz="2000" b="1" i="0" dirty="0" smtClean="0">
                <a:latin typeface="+mn-ea"/>
              </a:rPr>
              <a:t>노인학대 신고의무</a:t>
            </a:r>
            <a:r>
              <a:rPr lang="en-US" altLang="ko-KR" sz="2000" b="1" i="0" dirty="0" smtClean="0">
                <a:latin typeface="+mn-ea"/>
              </a:rPr>
              <a:t>(</a:t>
            </a:r>
            <a:r>
              <a:rPr lang="ko-KR" altLang="en-US" sz="2000" b="1" i="0" dirty="0" smtClean="0">
                <a:latin typeface="+mn-ea"/>
              </a:rPr>
              <a:t>노인복지법 제</a:t>
            </a:r>
            <a:r>
              <a:rPr lang="en-US" altLang="ko-KR" sz="2000" b="1" i="0" dirty="0" smtClean="0">
                <a:latin typeface="+mn-ea"/>
              </a:rPr>
              <a:t>39</a:t>
            </a:r>
            <a:r>
              <a:rPr lang="ko-KR" altLang="en-US" sz="2000" b="1" i="0" dirty="0" smtClean="0">
                <a:latin typeface="+mn-ea"/>
              </a:rPr>
              <a:t>조의</a:t>
            </a:r>
            <a:r>
              <a:rPr lang="en-US" altLang="ko-KR" sz="2000" b="1" i="0" dirty="0" smtClean="0">
                <a:latin typeface="+mn-ea"/>
              </a:rPr>
              <a:t>6)</a:t>
            </a:r>
            <a:endParaRPr lang="ko-KR" altLang="en-US" sz="2000" b="1" i="0" dirty="0" smtClean="0">
              <a:latin typeface="+mn-ea"/>
            </a:endParaRPr>
          </a:p>
          <a:p>
            <a:pPr fontAlgn="base" latinLnBrk="0">
              <a:lnSpc>
                <a:spcPct val="150000"/>
              </a:lnSpc>
            </a:pPr>
            <a:endParaRPr lang="en-US" altLang="ko-KR" sz="1800" b="1" i="0" dirty="0" smtClean="0">
              <a:latin typeface="+mn-ea"/>
            </a:endParaRPr>
          </a:p>
          <a:p>
            <a:pPr fontAlgn="base" latinLnBrk="0">
              <a:lnSpc>
                <a:spcPct val="150000"/>
              </a:lnSpc>
            </a:pPr>
            <a:r>
              <a:rPr lang="en-US" altLang="ko-KR" sz="1800" b="1" i="0" dirty="0" smtClean="0">
                <a:latin typeface="+mn-ea"/>
              </a:rPr>
              <a:t>    </a:t>
            </a:r>
            <a:r>
              <a:rPr lang="ko-KR" altLang="en-US" sz="1800" b="1" i="0" dirty="0" smtClean="0">
                <a:latin typeface="+mn-ea"/>
              </a:rPr>
              <a:t>노인학대를 알게 된 사람은 </a:t>
            </a:r>
            <a:r>
              <a:rPr lang="ko-KR" altLang="en-US" sz="1800" b="1" i="0" dirty="0" smtClean="0">
                <a:solidFill>
                  <a:srgbClr val="FF0000"/>
                </a:solidFill>
                <a:latin typeface="+mn-ea"/>
              </a:rPr>
              <a:t>노인보호전문기관과 수사기관에 신고할 </a:t>
            </a:r>
            <a:r>
              <a:rPr lang="ko-KR" altLang="en-US" sz="1800" b="1" i="0" dirty="0" smtClean="0">
                <a:latin typeface="+mn-ea"/>
              </a:rPr>
              <a:t>수 있고</a:t>
            </a:r>
            <a:r>
              <a:rPr lang="en-US" altLang="ko-KR" sz="1800" b="1" i="0" dirty="0" smtClean="0">
                <a:latin typeface="+mn-ea"/>
              </a:rPr>
              <a:t>,        </a:t>
            </a:r>
          </a:p>
          <a:p>
            <a:pPr fontAlgn="base" latinLnBrk="0">
              <a:lnSpc>
                <a:spcPct val="150000"/>
              </a:lnSpc>
            </a:pPr>
            <a:r>
              <a:rPr lang="en-US" altLang="ko-KR" sz="1800" b="1" i="0" dirty="0" smtClean="0">
                <a:latin typeface="+mn-ea"/>
              </a:rPr>
              <a:t>    </a:t>
            </a:r>
            <a:r>
              <a:rPr lang="ko-KR" altLang="en-US" sz="1800" b="1" i="0" dirty="0" smtClean="0">
                <a:latin typeface="+mn-ea"/>
              </a:rPr>
              <a:t>노인복지시설의 장 및 그 종사자는 직무상 노인학대를 알게 된 때에는 즉시 </a:t>
            </a:r>
            <a:endParaRPr lang="en-US" altLang="ko-KR" sz="1800" b="1" i="0" dirty="0" smtClean="0">
              <a:latin typeface="+mn-ea"/>
            </a:endParaRPr>
          </a:p>
          <a:p>
            <a:pPr fontAlgn="base" latinLnBrk="0">
              <a:lnSpc>
                <a:spcPct val="150000"/>
              </a:lnSpc>
            </a:pPr>
            <a:r>
              <a:rPr lang="en-US" altLang="ko-KR" sz="1800" b="1" i="0" dirty="0" smtClean="0">
                <a:latin typeface="+mn-ea"/>
              </a:rPr>
              <a:t>    </a:t>
            </a:r>
            <a:r>
              <a:rPr lang="ko-KR" altLang="en-US" sz="1800" b="1" i="0" dirty="0" smtClean="0">
                <a:latin typeface="+mn-ea"/>
              </a:rPr>
              <a:t>노인보호전문기관 또는 수사기관에 신고하여야 한다</a:t>
            </a:r>
            <a:r>
              <a:rPr lang="en-US" altLang="ko-KR" sz="1800" b="1" i="0" dirty="0" smtClean="0">
                <a:latin typeface="+mn-ea"/>
              </a:rPr>
              <a:t>.</a:t>
            </a:r>
          </a:p>
          <a:p>
            <a:pPr fontAlgn="base" latinLnBrk="0">
              <a:lnSpc>
                <a:spcPct val="150000"/>
              </a:lnSpc>
            </a:pPr>
            <a:endParaRPr lang="en-US" altLang="ko-KR" sz="1800" b="1" i="0" dirty="0" smtClean="0">
              <a:latin typeface="+mn-ea"/>
            </a:endParaRPr>
          </a:p>
          <a:p>
            <a:pPr fontAlgn="base" latinLnBrk="0">
              <a:lnSpc>
                <a:spcPct val="150000"/>
              </a:lnSpc>
            </a:pPr>
            <a:endParaRPr lang="ko-KR" altLang="en-US" sz="1800" b="1" i="0" dirty="0" smtClean="0">
              <a:latin typeface="+mn-ea"/>
            </a:endParaRPr>
          </a:p>
          <a:p>
            <a:endParaRPr lang="ko-KR" altLang="en-US" dirty="0"/>
          </a:p>
        </p:txBody>
      </p:sp>
      <p:sp>
        <p:nvSpPr>
          <p:cNvPr id="3" name="직사각형 2"/>
          <p:cNvSpPr/>
          <p:nvPr/>
        </p:nvSpPr>
        <p:spPr>
          <a:xfrm>
            <a:off x="796119" y="699916"/>
            <a:ext cx="4132863" cy="461665"/>
          </a:xfrm>
          <a:prstGeom prst="rect">
            <a:avLst/>
          </a:prstGeom>
        </p:spPr>
        <p:txBody>
          <a:bodyPr wrap="none">
            <a:spAutoFit/>
          </a:bodyPr>
          <a:lstStyle/>
          <a:p>
            <a:pPr fontAlgn="base"/>
            <a:r>
              <a:rPr lang="ko-KR" altLang="en-US" sz="2400" b="1" dirty="0" smtClean="0">
                <a:solidFill>
                  <a:srgbClr val="FF0000"/>
                </a:solidFill>
              </a:rPr>
              <a:t>노인 학대 발견 시 대응방법</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879676" y="1"/>
            <a:ext cx="10289894" cy="6857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6" descr="이윤선1.jpg"/>
          <p:cNvPicPr>
            <a:picLocks noChangeAspect="1"/>
          </p:cNvPicPr>
          <p:nvPr/>
        </p:nvPicPr>
        <p:blipFill>
          <a:blip r:embed="rId2" cstate="print"/>
          <a:stretch>
            <a:fillRect/>
          </a:stretch>
        </p:blipFill>
        <p:spPr>
          <a:xfrm>
            <a:off x="1" y="983848"/>
            <a:ext cx="3865944" cy="2384385"/>
          </a:xfrm>
          <a:prstGeom prst="rect">
            <a:avLst/>
          </a:prstGeom>
        </p:spPr>
      </p:pic>
      <p:pic>
        <p:nvPicPr>
          <p:cNvPr id="8" name="그림 7" descr="황복남.jpg"/>
          <p:cNvPicPr>
            <a:picLocks noChangeAspect="1"/>
          </p:cNvPicPr>
          <p:nvPr/>
        </p:nvPicPr>
        <p:blipFill>
          <a:blip r:embed="rId3" cstate="print"/>
          <a:stretch>
            <a:fillRect/>
          </a:stretch>
        </p:blipFill>
        <p:spPr>
          <a:xfrm>
            <a:off x="960699" y="4643496"/>
            <a:ext cx="3333507" cy="1983010"/>
          </a:xfrm>
          <a:prstGeom prst="rect">
            <a:avLst/>
          </a:prstGeom>
        </p:spPr>
      </p:pic>
      <p:pic>
        <p:nvPicPr>
          <p:cNvPr id="1027" name="Picture 3"/>
          <p:cNvPicPr>
            <a:picLocks noChangeAspect="1" noChangeArrowheads="1"/>
          </p:cNvPicPr>
          <p:nvPr/>
        </p:nvPicPr>
        <p:blipFill>
          <a:blip r:embed="rId4"/>
          <a:srcRect/>
          <a:stretch>
            <a:fillRect/>
          </a:stretch>
        </p:blipFill>
        <p:spPr bwMode="auto">
          <a:xfrm>
            <a:off x="6187332" y="247650"/>
            <a:ext cx="5743575" cy="6610350"/>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a:srcRect/>
          <a:stretch>
            <a:fillRect/>
          </a:stretch>
        </p:blipFill>
        <p:spPr bwMode="auto">
          <a:xfrm>
            <a:off x="2839959" y="928326"/>
            <a:ext cx="2958958" cy="240518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srcRect/>
          <a:stretch>
            <a:fillRect/>
          </a:stretch>
        </p:blipFill>
        <p:spPr bwMode="auto">
          <a:xfrm>
            <a:off x="2599015" y="805070"/>
            <a:ext cx="7767498" cy="582562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파랑">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pen Sans, 나눔스퀘어">
      <a:majorFont>
        <a:latin typeface="Open Sans Extrabold"/>
        <a:ea typeface="나눔스퀘어 Bold"/>
        <a:cs typeface=""/>
      </a:majorFont>
      <a:minorFont>
        <a:latin typeface="Open Sans"/>
        <a:ea typeface="나눔스퀘어"/>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5080</TotalTime>
  <Words>2329</Words>
  <Application>Microsoft Office PowerPoint</Application>
  <PresentationFormat>사용자 지정</PresentationFormat>
  <Paragraphs>409</Paragraphs>
  <Slides>42</Slides>
  <Notes>2</Notes>
  <HiddenSlides>0</HiddenSlides>
  <MMClips>0</MMClips>
  <ScaleCrop>false</ScaleCrop>
  <HeadingPairs>
    <vt:vector size="4" baseType="variant">
      <vt:variant>
        <vt:lpstr>테마</vt:lpstr>
      </vt:variant>
      <vt:variant>
        <vt:i4>1</vt:i4>
      </vt:variant>
      <vt:variant>
        <vt:lpstr>슬라이드 제목</vt:lpstr>
      </vt:variant>
      <vt:variant>
        <vt:i4>42</vt:i4>
      </vt:variant>
    </vt:vector>
  </HeadingPairs>
  <TitlesOfParts>
    <vt:vector size="43" baseType="lpstr">
      <vt:lpstr>Office 테마</vt:lpstr>
      <vt:lpstr>노인인권보호 및 학대 예방 교육</vt:lpstr>
      <vt:lpstr> </vt:lpstr>
      <vt:lpstr>슬라이드 3</vt:lpstr>
      <vt:lpstr>슬라이드 4</vt:lpstr>
      <vt:lpstr>슬라이드 5</vt:lpstr>
      <vt:lpstr>슬라이드 6</vt:lpstr>
      <vt:lpstr>슬라이드 7</vt:lpstr>
      <vt:lpstr>슬라이드 8</vt:lpstr>
      <vt:lpstr>슬라이드 9</vt:lpstr>
      <vt:lpstr>슬라이드 10</vt:lpstr>
      <vt:lpstr>슬라이드 11</vt:lpstr>
      <vt:lpstr>슬라이드 12</vt:lpstr>
      <vt:lpstr>슬라이드 13</vt:lpstr>
      <vt:lpstr>슬라이드 14</vt:lpstr>
      <vt:lpstr>슬라이드 15</vt:lpstr>
      <vt:lpstr>슬라이드 16</vt:lpstr>
      <vt:lpstr>슬라이드 17</vt:lpstr>
      <vt:lpstr>슬라이드 18</vt:lpstr>
      <vt:lpstr>슬라이드 19</vt:lpstr>
      <vt:lpstr>슬라이드 20</vt:lpstr>
      <vt:lpstr>슬라이드 21</vt:lpstr>
      <vt:lpstr>슬라이드 22</vt:lpstr>
      <vt:lpstr>슬라이드 23</vt:lpstr>
      <vt:lpstr>슬라이드 24</vt:lpstr>
      <vt:lpstr>슬라이드 25</vt:lpstr>
      <vt:lpstr>슬라이드 26</vt:lpstr>
      <vt:lpstr>슬라이드 27</vt:lpstr>
      <vt:lpstr>슬라이드 28</vt:lpstr>
      <vt:lpstr>슬라이드 29</vt:lpstr>
      <vt:lpstr>슬라이드 30</vt:lpstr>
      <vt:lpstr>슬라이드 31</vt:lpstr>
      <vt:lpstr>슬라이드 32</vt:lpstr>
      <vt:lpstr>슬라이드 33</vt:lpstr>
      <vt:lpstr>슬라이드 34</vt:lpstr>
      <vt:lpstr>슬라이드 35</vt:lpstr>
      <vt:lpstr>슬라이드 36</vt:lpstr>
      <vt:lpstr>슬라이드 37</vt:lpstr>
      <vt:lpstr>슬라이드 38</vt:lpstr>
      <vt:lpstr>슬라이드 39</vt:lpstr>
      <vt:lpstr>슬라이드 40</vt:lpstr>
      <vt:lpstr>슬라이드 41</vt:lpstr>
      <vt:lpstr>슬라이드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박희훈</dc:creator>
  <cp:lastModifiedBy>Windows 사용자</cp:lastModifiedBy>
  <cp:revision>399</cp:revision>
  <dcterms:created xsi:type="dcterms:W3CDTF">2017-05-02T13:37:18Z</dcterms:created>
  <dcterms:modified xsi:type="dcterms:W3CDTF">2021-03-12T07:51:40Z</dcterms:modified>
</cp:coreProperties>
</file>